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56" r:id="rId2"/>
    <p:sldId id="257" r:id="rId3"/>
    <p:sldId id="314" r:id="rId4"/>
    <p:sldId id="287" r:id="rId5"/>
    <p:sldId id="308" r:id="rId6"/>
    <p:sldId id="309" r:id="rId7"/>
    <p:sldId id="258" r:id="rId8"/>
    <p:sldId id="313" r:id="rId9"/>
    <p:sldId id="296" r:id="rId10"/>
    <p:sldId id="286" r:id="rId11"/>
    <p:sldId id="263" r:id="rId12"/>
    <p:sldId id="291" r:id="rId13"/>
    <p:sldId id="294" r:id="rId14"/>
    <p:sldId id="292" r:id="rId15"/>
    <p:sldId id="316" r:id="rId16"/>
    <p:sldId id="329" r:id="rId17"/>
    <p:sldId id="265" r:id="rId18"/>
    <p:sldId id="317" r:id="rId19"/>
    <p:sldId id="330" r:id="rId20"/>
    <p:sldId id="331" r:id="rId21"/>
    <p:sldId id="332" r:id="rId22"/>
    <p:sldId id="333" r:id="rId23"/>
    <p:sldId id="327" r:id="rId24"/>
    <p:sldId id="336" r:id="rId25"/>
    <p:sldId id="340" r:id="rId26"/>
    <p:sldId id="321" r:id="rId27"/>
    <p:sldId id="322" r:id="rId28"/>
    <p:sldId id="335" r:id="rId29"/>
    <p:sldId id="334" r:id="rId30"/>
    <p:sldId id="323" r:id="rId31"/>
    <p:sldId id="302" r:id="rId32"/>
    <p:sldId id="326" r:id="rId33"/>
    <p:sldId id="324" r:id="rId34"/>
    <p:sldId id="343" r:id="rId35"/>
    <p:sldId id="339" r:id="rId36"/>
    <p:sldId id="338" r:id="rId37"/>
    <p:sldId id="269" r:id="rId38"/>
    <p:sldId id="341" r:id="rId39"/>
    <p:sldId id="273" r:id="rId40"/>
    <p:sldId id="271" r:id="rId41"/>
    <p:sldId id="344" r:id="rId42"/>
    <p:sldId id="328" r:id="rId43"/>
    <p:sldId id="325" r:id="rId44"/>
    <p:sldId id="342" r:id="rId45"/>
    <p:sldId id="275" r:id="rId46"/>
    <p:sldId id="312" r:id="rId47"/>
    <p:sldId id="272" r:id="rId48"/>
    <p:sldId id="274" r:id="rId49"/>
    <p:sldId id="276" r:id="rId5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9" d="100"/>
          <a:sy n="89" d="100"/>
        </p:scale>
        <p:origin x="-1280"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notesMaster" Target="notesMasters/notesMaster1.xml"/><Relationship Id="rId52" Type="http://schemas.openxmlformats.org/officeDocument/2006/relationships/printerSettings" Target="printerSettings/printerSettings1.bin"/><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2.png>
</file>

<file path=ppt/media/image16.png>
</file>

<file path=ppt/media/image17.png>
</file>

<file path=ppt/media/image2.png>
</file>

<file path=ppt/media/image25.png>
</file>

<file path=ppt/media/image27.png>
</file>

<file path=ppt/media/image3.png>
</file>

<file path=ppt/media/image31.png>
</file>

<file path=ppt/media/image32.png>
</file>

<file path=ppt/media/image35.png>
</file>

<file path=ppt/media/image4.jpg>
</file>

<file path=ppt/media/image5.png>
</file>

<file path=ppt/media/image50.png>
</file>

<file path=ppt/media/image52.png>
</file>

<file path=ppt/media/image53.png>
</file>

<file path=ppt/media/image55.png>
</file>

<file path=ppt/media/image56.png>
</file>

<file path=ppt/media/image59.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C61E24-9CB8-8C4B-82F0-CA83517126F9}" type="datetimeFigureOut">
              <a:rPr lang="en-US" smtClean="0"/>
              <a:t>4/10/18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731206A-DD16-9A4D-96DF-3A7DF2C47489}" type="slidenum">
              <a:rPr lang="en-US" smtClean="0"/>
              <a:t>‹#›</a:t>
            </a:fld>
            <a:endParaRPr lang="en-US"/>
          </a:p>
        </p:txBody>
      </p:sp>
    </p:spTree>
    <p:extLst>
      <p:ext uri="{BB962C8B-B14F-4D97-AF65-F5344CB8AC3E}">
        <p14:creationId xmlns:p14="http://schemas.microsoft.com/office/powerpoint/2010/main" val="27273164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Random motions run gas together causing shocks (if cooling is &lt;&lt;t </a:t>
            </a:r>
            <a:r>
              <a:rPr lang="en-US" baseline="0" dirty="0" err="1" smtClean="0"/>
              <a:t>dyn</a:t>
            </a:r>
            <a:r>
              <a:rPr lang="en-US" baseline="0" dirty="0" smtClean="0"/>
              <a:t> the gas cools rapidly and compresses). Creates that filamentary structure.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Cooling timescale is ~1000years really short.</a:t>
            </a:r>
          </a:p>
        </p:txBody>
      </p:sp>
      <p:sp>
        <p:nvSpPr>
          <p:cNvPr id="4" name="Slide Number Placeholder 3"/>
          <p:cNvSpPr>
            <a:spLocks noGrp="1"/>
          </p:cNvSpPr>
          <p:nvPr>
            <p:ph type="sldNum" sz="quarter" idx="10"/>
          </p:nvPr>
        </p:nvSpPr>
        <p:spPr/>
        <p:txBody>
          <a:bodyPr/>
          <a:lstStyle/>
          <a:p>
            <a:fld id="{E731206A-DD16-9A4D-96DF-3A7DF2C47489}" type="slidenum">
              <a:rPr lang="en-US" smtClean="0"/>
              <a:t>1</a:t>
            </a:fld>
            <a:endParaRPr lang="en-US"/>
          </a:p>
        </p:txBody>
      </p:sp>
    </p:spTree>
    <p:extLst>
      <p:ext uri="{BB962C8B-B14F-4D97-AF65-F5344CB8AC3E}">
        <p14:creationId xmlns:p14="http://schemas.microsoft.com/office/powerpoint/2010/main" val="27757647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Larson did a static cloud, </a:t>
            </a:r>
            <a:r>
              <a:rPr lang="en-US" dirty="0" err="1" smtClean="0"/>
              <a:t>Penston</a:t>
            </a:r>
            <a:r>
              <a:rPr lang="en-US" dirty="0" smtClean="0"/>
              <a:t> did a nearly static cloud (Bonner-Ebert sphere)</a:t>
            </a:r>
          </a:p>
          <a:p>
            <a:r>
              <a:rPr lang="en-US" dirty="0" smtClean="0"/>
              <a:t>Assume self similarity, which gives a power</a:t>
            </a:r>
            <a:r>
              <a:rPr lang="en-US" baseline="0" dirty="0" smtClean="0"/>
              <a:t> law throughout, but this doesn’t hold later.</a:t>
            </a:r>
            <a:endParaRPr lang="en-US" dirty="0" smtClean="0"/>
          </a:p>
          <a:p>
            <a:r>
              <a:rPr lang="en-US" dirty="0" smtClean="0"/>
              <a:t>In Larson BC you can’t have the velocity be </a:t>
            </a:r>
            <a:r>
              <a:rPr lang="en-US" dirty="0" err="1" smtClean="0"/>
              <a:t>inf</a:t>
            </a:r>
            <a:r>
              <a:rPr lang="en-US" dirty="0" smtClean="0"/>
              <a:t> at r </a:t>
            </a:r>
            <a:r>
              <a:rPr lang="en-US" dirty="0" err="1" smtClean="0"/>
              <a:t>inf</a:t>
            </a:r>
            <a:r>
              <a:rPr lang="en-US" dirty="0" smtClean="0"/>
              <a:t>, as there must be some boundary to the cloud.</a:t>
            </a:r>
          </a:p>
          <a:p>
            <a:r>
              <a:rPr lang="en-US" dirty="0" smtClean="0"/>
              <a:t>In </a:t>
            </a:r>
            <a:r>
              <a:rPr lang="en-US" dirty="0" err="1" smtClean="0"/>
              <a:t>Shu</a:t>
            </a:r>
            <a:r>
              <a:rPr lang="en-US" dirty="0" smtClean="0"/>
              <a:t> boundary conditions, you have a shock at the surface/ at r =0</a:t>
            </a:r>
            <a:r>
              <a:rPr lang="en-US" baseline="0" dirty="0" smtClean="0"/>
              <a:t> which is not modeled by these equations.</a:t>
            </a:r>
          </a:p>
          <a:p>
            <a:r>
              <a:rPr lang="en-US" baseline="0" dirty="0" smtClean="0"/>
              <a:t>The Mass </a:t>
            </a:r>
            <a:r>
              <a:rPr lang="en-US" baseline="0" dirty="0" err="1" smtClean="0"/>
              <a:t>accrection</a:t>
            </a:r>
            <a:r>
              <a:rPr lang="en-US" baseline="0" dirty="0" smtClean="0"/>
              <a:t> rate is too small to form the most massive stars (</a:t>
            </a:r>
            <a:r>
              <a:rPr lang="en-US" baseline="0" dirty="0" err="1" smtClean="0"/>
              <a:t>M_solar</a:t>
            </a:r>
            <a:r>
              <a:rPr lang="en-US" baseline="0" dirty="0" smtClean="0"/>
              <a:t> per </a:t>
            </a:r>
            <a:r>
              <a:rPr lang="en-US" baseline="0" dirty="0" err="1" smtClean="0"/>
              <a:t>Megayear</a:t>
            </a:r>
            <a:r>
              <a:rPr lang="en-US" baseline="0" dirty="0" smtClean="0"/>
              <a:t>)</a:t>
            </a:r>
          </a:p>
          <a:p>
            <a:r>
              <a:rPr lang="en-US" baseline="0" dirty="0" smtClean="0"/>
              <a:t>40 M solar stars go supernova in ~4 million years. That takes 4 million years to reach 16 M solar. So how do we get more massive stars?</a:t>
            </a:r>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10</a:t>
            </a:fld>
            <a:endParaRPr lang="en-US"/>
          </a:p>
        </p:txBody>
      </p:sp>
    </p:spTree>
    <p:extLst>
      <p:ext uri="{BB962C8B-B14F-4D97-AF65-F5344CB8AC3E}">
        <p14:creationId xmlns:p14="http://schemas.microsoft.com/office/powerpoint/2010/main" val="11364208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large GMC’s are very</a:t>
            </a:r>
            <a:r>
              <a:rPr lang="en-US" baseline="0" dirty="0" smtClean="0"/>
              <a:t> turbulent, with Mach’s between 5 and 20 as mentioned earlier. So, the turbulent velocity is a great way to transmit the collapse information.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11</a:t>
            </a:fld>
            <a:endParaRPr lang="en-US"/>
          </a:p>
        </p:txBody>
      </p:sp>
    </p:spTree>
    <p:extLst>
      <p:ext uri="{BB962C8B-B14F-4D97-AF65-F5344CB8AC3E}">
        <p14:creationId xmlns:p14="http://schemas.microsoft.com/office/powerpoint/2010/main" val="1838899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Everyone else has closed the equations at the momentum equation. </a:t>
            </a:r>
            <a:r>
              <a:rPr lang="en-US" dirty="0" err="1" smtClean="0"/>
              <a:t>Murray&amp;Chang</a:t>
            </a:r>
            <a:r>
              <a:rPr lang="en-US" dirty="0" smtClean="0"/>
              <a:t> close at energy </a:t>
            </a:r>
            <a:r>
              <a:rPr lang="en-US" dirty="0" err="1" smtClean="0"/>
              <a:t>equaiton</a:t>
            </a:r>
            <a:endParaRPr lang="en-US" dirty="0" smtClean="0"/>
          </a:p>
          <a:p>
            <a:r>
              <a:rPr lang="en-US" dirty="0" err="1" smtClean="0"/>
              <a:t>Robertson&amp;Goldreich</a:t>
            </a:r>
            <a:r>
              <a:rPr lang="en-US" dirty="0" smtClean="0"/>
              <a:t> </a:t>
            </a:r>
            <a:r>
              <a:rPr lang="en-US" dirty="0" err="1" smtClean="0"/>
              <a:t>eqn</a:t>
            </a:r>
            <a:r>
              <a:rPr lang="en-US" dirty="0" smtClean="0"/>
              <a:t> is a toy model of the evolution</a:t>
            </a:r>
            <a:r>
              <a:rPr lang="en-US" baseline="0" dirty="0" smtClean="0"/>
              <a:t> of the turbulent velocity</a:t>
            </a:r>
            <a:endParaRPr lang="en-US" dirty="0" smtClean="0"/>
          </a:p>
          <a:p>
            <a:r>
              <a:rPr lang="en-US" dirty="0" smtClean="0"/>
              <a:t>This modified</a:t>
            </a:r>
            <a:r>
              <a:rPr lang="en-US" baseline="0" dirty="0" smtClean="0"/>
              <a:t> energy equation: first 2 terms are the </a:t>
            </a:r>
            <a:r>
              <a:rPr lang="en-US" baseline="0" dirty="0" err="1" smtClean="0"/>
              <a:t>Lagrangian</a:t>
            </a:r>
            <a:r>
              <a:rPr lang="en-US" baseline="0" dirty="0" smtClean="0"/>
              <a:t> derivative. The first term in the brackets is the turbulent driving produced by </a:t>
            </a:r>
            <a:r>
              <a:rPr lang="en-US" baseline="0" dirty="0" err="1" smtClean="0"/>
              <a:t>infall</a:t>
            </a:r>
            <a:r>
              <a:rPr lang="en-US" baseline="0" dirty="0" smtClean="0"/>
              <a:t> and the second is the standard turbulent decay rate, where eta ~ 1 </a:t>
            </a:r>
          </a:p>
          <a:p>
            <a:r>
              <a:rPr lang="en-US" baseline="0" dirty="0" smtClean="0"/>
              <a:t>i.e. </a:t>
            </a:r>
            <a:r>
              <a:rPr lang="en-US" baseline="0" dirty="0" err="1" smtClean="0"/>
              <a:t>v_t</a:t>
            </a:r>
            <a:r>
              <a:rPr lang="en-US" baseline="0" dirty="0" smtClean="0"/>
              <a:t> ~ abs(</a:t>
            </a:r>
            <a:r>
              <a:rPr lang="en-US" baseline="0" dirty="0" err="1" smtClean="0"/>
              <a:t>u_r</a:t>
            </a:r>
            <a:r>
              <a:rPr lang="en-US" baseline="0" dirty="0" smtClean="0"/>
              <a:t>)</a:t>
            </a:r>
          </a:p>
          <a:p>
            <a:r>
              <a:rPr lang="en-US" baseline="0" dirty="0" smtClean="0"/>
              <a:t>If you collapse the cloud rapidly (faster than the decay time of the turbulence) then you have more energy at the smaller length scale. This slows down the collapse, which allows the turbulent velocity to decay, which allows the collapse to speed up, which pumps up the turbulent velocity. So that feedback loops with itself causing: </a:t>
            </a:r>
            <a:r>
              <a:rPr lang="en-US" baseline="0" dirty="0" err="1" smtClean="0"/>
              <a:t>v_T</a:t>
            </a:r>
            <a:r>
              <a:rPr lang="en-US" baseline="0" dirty="0" smtClean="0"/>
              <a:t> ~ </a:t>
            </a:r>
            <a:r>
              <a:rPr lang="en-US" baseline="0" dirty="0" err="1" smtClean="0"/>
              <a:t>u_r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12</a:t>
            </a:fld>
            <a:endParaRPr lang="en-US"/>
          </a:p>
        </p:txBody>
      </p:sp>
    </p:spTree>
    <p:extLst>
      <p:ext uri="{BB962C8B-B14F-4D97-AF65-F5344CB8AC3E}">
        <p14:creationId xmlns:p14="http://schemas.microsoft.com/office/powerpoint/2010/main" val="256056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7 Murray &amp; Chang 2015.</a:t>
            </a:r>
          </a:p>
          <a:p>
            <a:r>
              <a:rPr lang="en-US" dirty="0" smtClean="0"/>
              <a:t>The solid line is their numerical simulations.</a:t>
            </a:r>
            <a:r>
              <a:rPr lang="en-US" baseline="0" dirty="0" smtClean="0"/>
              <a:t> Note that they are low resolution</a:t>
            </a:r>
          </a:p>
          <a:p>
            <a:r>
              <a:rPr lang="en-US" baseline="0" dirty="0" smtClean="0"/>
              <a:t>The dashed line is their prediction from the above equation.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15</a:t>
            </a:fld>
            <a:endParaRPr lang="en-US"/>
          </a:p>
        </p:txBody>
      </p:sp>
    </p:spTree>
    <p:extLst>
      <p:ext uri="{BB962C8B-B14F-4D97-AF65-F5344CB8AC3E}">
        <p14:creationId xmlns:p14="http://schemas.microsoft.com/office/powerpoint/2010/main" val="11991605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Scale factor -&gt;</a:t>
            </a:r>
            <a:r>
              <a:rPr lang="en-US" baseline="0" dirty="0" smtClean="0"/>
              <a:t> time increasing to the right</a:t>
            </a:r>
          </a:p>
          <a:p>
            <a:r>
              <a:rPr lang="en-US" baseline="0" dirty="0" smtClean="0"/>
              <a:t>Dotted lines are theoretical prediction of what the equilibrium would be if you had enough time.</a:t>
            </a:r>
          </a:p>
          <a:p>
            <a:r>
              <a:rPr lang="en-US" baseline="0" dirty="0" smtClean="0"/>
              <a:t>H -&gt; </a:t>
            </a:r>
            <a:r>
              <a:rPr lang="en-US" baseline="0" dirty="0" err="1" smtClean="0"/>
              <a:t>u_r</a:t>
            </a:r>
            <a:r>
              <a:rPr lang="en-US" baseline="0" dirty="0" smtClean="0"/>
              <a:t>/r    w -&gt; </a:t>
            </a:r>
            <a:r>
              <a:rPr lang="en-US" baseline="0" dirty="0" err="1" smtClean="0"/>
              <a:t>v_T</a:t>
            </a:r>
            <a:r>
              <a:rPr lang="en-US" baseline="0" dirty="0" smtClean="0"/>
              <a:t>/r    for us.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16</a:t>
            </a:fld>
            <a:endParaRPr lang="en-US"/>
          </a:p>
        </p:txBody>
      </p:sp>
    </p:spTree>
    <p:extLst>
      <p:ext uri="{BB962C8B-B14F-4D97-AF65-F5344CB8AC3E}">
        <p14:creationId xmlns:p14="http://schemas.microsoft.com/office/powerpoint/2010/main" val="11816389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18</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20</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22</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24</a:t>
            </a:fld>
            <a:endParaRPr lang="en-US"/>
          </a:p>
        </p:txBody>
      </p:sp>
    </p:spTree>
    <p:extLst>
      <p:ext uri="{BB962C8B-B14F-4D97-AF65-F5344CB8AC3E}">
        <p14:creationId xmlns:p14="http://schemas.microsoft.com/office/powerpoint/2010/main" val="11816389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26</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a:t>
            </a:fld>
            <a:endParaRPr lang="en-US"/>
          </a:p>
        </p:txBody>
      </p:sp>
    </p:spTree>
    <p:extLst>
      <p:ext uri="{BB962C8B-B14F-4D97-AF65-F5344CB8AC3E}">
        <p14:creationId xmlns:p14="http://schemas.microsoft.com/office/powerpoint/2010/main" val="10568104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28</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roughly</a:t>
            </a:r>
            <a:r>
              <a:rPr lang="en-US" baseline="0" dirty="0" smtClean="0"/>
              <a:t> the same size that corresponds to the uptick in the density.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29</a:t>
            </a:fld>
            <a:endParaRPr lang="en-US"/>
          </a:p>
        </p:txBody>
      </p:sp>
    </p:spTree>
    <p:extLst>
      <p:ext uri="{BB962C8B-B14F-4D97-AF65-F5344CB8AC3E}">
        <p14:creationId xmlns:p14="http://schemas.microsoft.com/office/powerpoint/2010/main" val="29536927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Comparison keeping jet momentum deposition the same, varying only </a:t>
            </a:r>
            <a:r>
              <a:rPr lang="en-US" dirty="0" err="1" smtClean="0"/>
              <a:t>f_jet</a:t>
            </a:r>
            <a:r>
              <a:rPr lang="en-US" dirty="0" smtClean="0"/>
              <a:t>, the</a:t>
            </a:r>
            <a:r>
              <a:rPr lang="en-US" baseline="0" dirty="0" smtClean="0"/>
              <a:t> fraction of the</a:t>
            </a:r>
            <a:r>
              <a:rPr lang="en-US" dirty="0" smtClean="0"/>
              <a:t> mass ejected.</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34</a:t>
            </a:fld>
            <a:endParaRPr lang="en-US"/>
          </a:p>
        </p:txBody>
      </p:sp>
    </p:spTree>
    <p:extLst>
      <p:ext uri="{BB962C8B-B14F-4D97-AF65-F5344CB8AC3E}">
        <p14:creationId xmlns:p14="http://schemas.microsoft.com/office/powerpoint/2010/main" val="5229426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results </a:t>
            </a:r>
            <a:r>
              <a:rPr lang="en-US" dirty="0" err="1" smtClean="0"/>
              <a:t>arenow</a:t>
            </a:r>
            <a:r>
              <a:rPr lang="en-US" dirty="0" smtClean="0"/>
              <a:t> being reported</a:t>
            </a:r>
            <a:r>
              <a:rPr lang="en-US" baseline="0" dirty="0" smtClean="0"/>
              <a:t> on in other simulations – Pak </a:t>
            </a:r>
            <a:r>
              <a:rPr lang="en-US" baseline="0" dirty="0" err="1" smtClean="0"/>
              <a:t>Shing</a:t>
            </a:r>
            <a:r>
              <a:rPr lang="en-US" baseline="0" dirty="0" smtClean="0"/>
              <a:t> Li, Richard Klein, &amp; Chris McKee</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35</a:t>
            </a:fld>
            <a:endParaRPr lang="en-US"/>
          </a:p>
        </p:txBody>
      </p:sp>
    </p:spTree>
    <p:extLst>
      <p:ext uri="{BB962C8B-B14F-4D97-AF65-F5344CB8AC3E}">
        <p14:creationId xmlns:p14="http://schemas.microsoft.com/office/powerpoint/2010/main" val="1079177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results are now being reported</a:t>
            </a:r>
            <a:r>
              <a:rPr lang="en-US" baseline="0" dirty="0" smtClean="0"/>
              <a:t> on in other simulations – Pak </a:t>
            </a:r>
            <a:r>
              <a:rPr lang="en-US" baseline="0" dirty="0" err="1" smtClean="0"/>
              <a:t>Shing</a:t>
            </a:r>
            <a:r>
              <a:rPr lang="en-US" baseline="0" dirty="0" smtClean="0"/>
              <a:t> Li, Richard Klein, &amp; Chris McKee</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36</a:t>
            </a:fld>
            <a:endParaRPr lang="en-US"/>
          </a:p>
        </p:txBody>
      </p:sp>
    </p:spTree>
    <p:extLst>
      <p:ext uri="{BB962C8B-B14F-4D97-AF65-F5344CB8AC3E}">
        <p14:creationId xmlns:p14="http://schemas.microsoft.com/office/powerpoint/2010/main" val="24506326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Lifetime will be longer than (in many cases much longer than) the</a:t>
            </a:r>
            <a:r>
              <a:rPr lang="en-US" baseline="0" dirty="0" smtClean="0"/>
              <a:t> local dynamical time</a:t>
            </a:r>
          </a:p>
          <a:p>
            <a:r>
              <a:rPr lang="en-US" baseline="0" dirty="0" smtClean="0"/>
              <a:t>ALMA has good resolution, so should be able to see this.</a:t>
            </a:r>
          </a:p>
          <a:p>
            <a:r>
              <a:rPr lang="en-US" baseline="0" dirty="0" smtClean="0"/>
              <a:t>Disk -&gt; all we mean is there is some net angular momentum</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37</a:t>
            </a:fld>
            <a:endParaRPr lang="en-US"/>
          </a:p>
        </p:txBody>
      </p:sp>
    </p:spTree>
    <p:extLst>
      <p:ext uri="{BB962C8B-B14F-4D97-AF65-F5344CB8AC3E}">
        <p14:creationId xmlns:p14="http://schemas.microsoft.com/office/powerpoint/2010/main" val="16626160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Stars in this image do change the density structure,</a:t>
            </a:r>
            <a:r>
              <a:rPr lang="en-US" baseline="0" dirty="0" smtClean="0"/>
              <a:t> but these are 100 solar mass stars (3 of them) (which we don’t look at stars that big)</a:t>
            </a:r>
          </a:p>
          <a:p>
            <a:r>
              <a:rPr lang="en-US" baseline="0" dirty="0" smtClean="0"/>
              <a:t>Didn’t follow it till we reached those masses. (no </a:t>
            </a:r>
            <a:r>
              <a:rPr lang="en-US" baseline="0" dirty="0" err="1" smtClean="0"/>
              <a:t>cpu</a:t>
            </a:r>
            <a:r>
              <a:rPr lang="en-US" baseline="0" dirty="0" smtClean="0"/>
              <a:t> time)</a:t>
            </a:r>
          </a:p>
          <a:p>
            <a:r>
              <a:rPr lang="en-US" baseline="0" dirty="0" err="1" smtClean="0"/>
              <a:t>PISMiS</a:t>
            </a:r>
            <a:r>
              <a:rPr lang="en-US" baseline="0" dirty="0" smtClean="0"/>
              <a:t> 24 NGC 6357</a:t>
            </a:r>
            <a:endParaRPr lang="en-US" dirty="0" smtClean="0"/>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39</a:t>
            </a:fld>
            <a:endParaRPr lang="en-US"/>
          </a:p>
        </p:txBody>
      </p:sp>
    </p:spTree>
    <p:extLst>
      <p:ext uri="{BB962C8B-B14F-4D97-AF65-F5344CB8AC3E}">
        <p14:creationId xmlns:p14="http://schemas.microsoft.com/office/powerpoint/2010/main" val="128218576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Stars in this image do change the density structure,</a:t>
            </a:r>
            <a:r>
              <a:rPr lang="en-US" baseline="0" dirty="0" smtClean="0"/>
              <a:t> but these are 100 solar mass stars (3 of them) (which we don’t look at stars that big)</a:t>
            </a:r>
          </a:p>
          <a:p>
            <a:r>
              <a:rPr lang="en-US" baseline="0" dirty="0" smtClean="0"/>
              <a:t>Didn’t follow it till we reached those masses. (no </a:t>
            </a:r>
            <a:r>
              <a:rPr lang="en-US" baseline="0" dirty="0" err="1" smtClean="0"/>
              <a:t>cpu</a:t>
            </a:r>
            <a:r>
              <a:rPr lang="en-US" baseline="0" dirty="0" smtClean="0"/>
              <a:t> time)</a:t>
            </a:r>
          </a:p>
          <a:p>
            <a:r>
              <a:rPr lang="en-US" baseline="0" dirty="0" err="1" smtClean="0"/>
              <a:t>PISMiS</a:t>
            </a:r>
            <a:r>
              <a:rPr lang="en-US" baseline="0" dirty="0" smtClean="0"/>
              <a:t> 24 NGC 6357</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40</a:t>
            </a:fld>
            <a:endParaRPr lang="en-US"/>
          </a:p>
        </p:txBody>
      </p:sp>
    </p:spTree>
    <p:extLst>
      <p:ext uri="{BB962C8B-B14F-4D97-AF65-F5344CB8AC3E}">
        <p14:creationId xmlns:p14="http://schemas.microsoft.com/office/powerpoint/2010/main" val="36141795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Upper left to lower right are models for HD, MHD, and MHD &amp; winds</a:t>
            </a:r>
          </a:p>
          <a:p>
            <a:r>
              <a:rPr lang="en-US" dirty="0" smtClean="0"/>
              <a:t>Dotted line is total mass, solid line is</a:t>
            </a:r>
            <a:r>
              <a:rPr lang="en-US" baseline="0" dirty="0" smtClean="0"/>
              <a:t> most massive star.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44</a:t>
            </a:fld>
            <a:endParaRPr lang="en-US"/>
          </a:p>
        </p:txBody>
      </p:sp>
    </p:spTree>
    <p:extLst>
      <p:ext uri="{BB962C8B-B14F-4D97-AF65-F5344CB8AC3E}">
        <p14:creationId xmlns:p14="http://schemas.microsoft.com/office/powerpoint/2010/main" val="15751826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Plot on left says that</a:t>
            </a:r>
            <a:r>
              <a:rPr lang="en-US" baseline="0" dirty="0" smtClean="0"/>
              <a:t> ~50% of the total </a:t>
            </a:r>
            <a:r>
              <a:rPr lang="en-US" baseline="0" dirty="0" err="1" smtClean="0"/>
              <a:t>m_dot</a:t>
            </a:r>
            <a:r>
              <a:rPr lang="en-US" baseline="0" dirty="0" smtClean="0"/>
              <a:t> comes in from density spots from density spots 3xrho_avg or less than that.</a:t>
            </a:r>
          </a:p>
          <a:p>
            <a:r>
              <a:rPr lang="en-US" baseline="0" dirty="0" smtClean="0"/>
              <a:t>Plot on the right says that ~90% of the total inflow comes from the entire sky, with the remaining ~50% of mass coming from 10% of the sky (filament).</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48</a:t>
            </a:fld>
            <a:endParaRPr lang="en-US"/>
          </a:p>
        </p:txBody>
      </p:sp>
    </p:spTree>
    <p:extLst>
      <p:ext uri="{BB962C8B-B14F-4D97-AF65-F5344CB8AC3E}">
        <p14:creationId xmlns:p14="http://schemas.microsoft.com/office/powerpoint/2010/main" val="361194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 image is CO, which is associated with cold (20k) dense gas. From the Dame survey</a:t>
            </a:r>
          </a:p>
          <a:p>
            <a:r>
              <a:rPr lang="en-US" dirty="0" smtClean="0"/>
              <a:t>Bottom</a:t>
            </a:r>
            <a:r>
              <a:rPr lang="en-US" baseline="0" dirty="0" smtClean="0"/>
              <a:t> is free free emission from </a:t>
            </a:r>
            <a:r>
              <a:rPr lang="en-US" baseline="0" dirty="0" err="1" smtClean="0"/>
              <a:t>Wmap</a:t>
            </a:r>
            <a:r>
              <a:rPr lang="en-US" baseline="0" dirty="0" smtClean="0"/>
              <a:t> (radio frequencies): traces ionizing radiation from photons (h ionized) from O stars</a:t>
            </a:r>
          </a:p>
          <a:p>
            <a:r>
              <a:rPr lang="en-US" baseline="0" dirty="0" smtClean="0"/>
              <a:t>Correspond to the bright spots of cold gas in top image.</a:t>
            </a:r>
          </a:p>
          <a:p>
            <a:r>
              <a:rPr lang="en-US" baseline="0" dirty="0" smtClean="0"/>
              <a:t>LMC and SMC</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a:t>
            </a:fld>
            <a:endParaRPr lang="en-US"/>
          </a:p>
        </p:txBody>
      </p:sp>
    </p:spTree>
    <p:extLst>
      <p:ext uri="{BB962C8B-B14F-4D97-AF65-F5344CB8AC3E}">
        <p14:creationId xmlns:p14="http://schemas.microsoft.com/office/powerpoint/2010/main" val="3763993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a:t>
            </a:r>
            <a:r>
              <a:rPr lang="en-US" baseline="0" dirty="0" smtClean="0"/>
              <a:t> the dregs of a GMC, being destroyed by feedback processes.</a:t>
            </a:r>
            <a:endParaRPr lang="en-US" dirty="0" smtClean="0"/>
          </a:p>
          <a:p>
            <a:r>
              <a:rPr lang="en-US" dirty="0" smtClean="0"/>
              <a:t>The</a:t>
            </a:r>
            <a:r>
              <a:rPr lang="en-US" baseline="0" dirty="0" smtClean="0"/>
              <a:t> blue wispy stuff is photo-ionized gas coming of the dust &amp; gas cloud because its ionized and </a:t>
            </a:r>
            <a:r>
              <a:rPr lang="en-US" baseline="0" dirty="0" err="1" smtClean="0"/>
              <a:t>overpressured</a:t>
            </a:r>
            <a:r>
              <a:rPr lang="en-US" baseline="0" dirty="0" smtClean="0"/>
              <a:t> (heated up) by big O-stars off camera.</a:t>
            </a:r>
            <a:endParaRPr lang="en-US" dirty="0" smtClean="0"/>
          </a:p>
          <a:p>
            <a:r>
              <a:rPr lang="en-US" dirty="0" smtClean="0"/>
              <a:t>Gas dust ratio is 100:1 (from the </a:t>
            </a:r>
            <a:r>
              <a:rPr lang="en-US" dirty="0" err="1" smtClean="0"/>
              <a:t>metalicity</a:t>
            </a:r>
            <a:r>
              <a:rPr lang="en-US" dirty="0" smtClean="0"/>
              <a:t> in the Milky</a:t>
            </a:r>
            <a:r>
              <a:rPr lang="en-US" baseline="0" dirty="0" smtClean="0"/>
              <a:t> Way galaxy being of order solar (~2%)</a:t>
            </a:r>
            <a:endParaRPr lang="en-US" dirty="0" smtClean="0"/>
          </a:p>
          <a:p>
            <a:r>
              <a:rPr lang="en-US" dirty="0" smtClean="0"/>
              <a:t>Most of those metals are trapped in dust grains, the carbon and oxygen tend</a:t>
            </a:r>
            <a:r>
              <a:rPr lang="en-US" baseline="0" dirty="0" smtClean="0"/>
              <a:t> to form CO and that</a:t>
            </a:r>
            <a:r>
              <a:rPr lang="fr-FR" baseline="0" dirty="0" smtClean="0"/>
              <a:t>’</a:t>
            </a:r>
            <a:r>
              <a:rPr lang="en-US" baseline="0" dirty="0" smtClean="0"/>
              <a:t>s the tracer we use can see the molecular gas</a:t>
            </a:r>
          </a:p>
          <a:p>
            <a:endParaRPr lang="en-US" baseline="0" dirty="0" smtClean="0"/>
          </a:p>
          <a:p>
            <a:r>
              <a:rPr lang="en-US" dirty="0" err="1" smtClean="0"/>
              <a:t>Virial</a:t>
            </a:r>
            <a:r>
              <a:rPr lang="en-US" dirty="0" smtClean="0"/>
              <a:t> parameter (kinetic energy over gravity)</a:t>
            </a:r>
          </a:p>
          <a:p>
            <a:endParaRPr lang="en-US" dirty="0" smtClean="0"/>
          </a:p>
          <a:p>
            <a:r>
              <a:rPr lang="en-US" dirty="0" smtClean="0"/>
              <a:t>The</a:t>
            </a:r>
            <a:r>
              <a:rPr lang="en-US" baseline="0" dirty="0" smtClean="0"/>
              <a:t> larger the cloud the larger the turbulence.</a:t>
            </a:r>
            <a:endParaRPr lang="en-US" dirty="0" smtClean="0"/>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a:t>
            </a:fld>
            <a:endParaRPr lang="en-US"/>
          </a:p>
        </p:txBody>
      </p:sp>
    </p:spTree>
    <p:extLst>
      <p:ext uri="{BB962C8B-B14F-4D97-AF65-F5344CB8AC3E}">
        <p14:creationId xmlns:p14="http://schemas.microsoft.com/office/powerpoint/2010/main" val="3331257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Velocity Dispersion decreases with decreasing</a:t>
            </a:r>
            <a:r>
              <a:rPr lang="en-US" baseline="0" dirty="0" smtClean="0"/>
              <a:t> radius</a:t>
            </a:r>
          </a:p>
          <a:p>
            <a:r>
              <a:rPr lang="en-US" baseline="0" dirty="0" smtClean="0"/>
              <a:t>Physical explanation, it</a:t>
            </a:r>
            <a:r>
              <a:rPr lang="fr-FR" baseline="0" dirty="0" smtClean="0"/>
              <a:t>’</a:t>
            </a:r>
            <a:r>
              <a:rPr lang="en-US" baseline="0" dirty="0" smtClean="0"/>
              <a:t>s a turbulent cascade, like the </a:t>
            </a:r>
            <a:r>
              <a:rPr lang="en-US" baseline="0" dirty="0" err="1" smtClean="0"/>
              <a:t>kolmogoroff</a:t>
            </a:r>
            <a:r>
              <a:rPr lang="en-US" baseline="0" dirty="0" smtClean="0"/>
              <a:t> cascade (only in this case supersonic)</a:t>
            </a:r>
          </a:p>
          <a:p>
            <a:r>
              <a:rPr lang="en-US" baseline="0" dirty="0" smtClean="0"/>
              <a:t>Larson found 0.38, later better observations found it to be more ~0.5</a:t>
            </a:r>
            <a:endParaRPr lang="en-US" dirty="0" smtClean="0"/>
          </a:p>
          <a:p>
            <a:r>
              <a:rPr lang="en-US" dirty="0" smtClean="0"/>
              <a:t>Note at 1km/s in the line-width matches with 1 parsec in length.</a:t>
            </a:r>
            <a:r>
              <a:rPr lang="en-US" baseline="0" dirty="0" smtClean="0"/>
              <a:t> Up at ~ 8 km/s gets out to ~100parsecs, but the key is that the relation is there</a:t>
            </a:r>
          </a:p>
          <a:p>
            <a:r>
              <a:rPr lang="en-US" baseline="0" dirty="0" smtClean="0"/>
              <a:t>His </a:t>
            </a:r>
            <a:r>
              <a:rPr lang="en-US" baseline="0" dirty="0" err="1" smtClean="0"/>
              <a:t>c_s</a:t>
            </a:r>
            <a:r>
              <a:rPr lang="en-US" baseline="0" dirty="0" smtClean="0"/>
              <a:t> is the sigma s at ~0.5 -&gt; 0.3 km/s</a:t>
            </a:r>
          </a:p>
          <a:p>
            <a:endParaRPr lang="en-US" baseline="0" dirty="0" smtClean="0"/>
          </a:p>
          <a:p>
            <a:r>
              <a:rPr lang="en-US" baseline="0" dirty="0" smtClean="0"/>
              <a:t>This is turbulence because it cascades down to smaller </a:t>
            </a:r>
            <a:r>
              <a:rPr lang="en-US" baseline="0" dirty="0" err="1" smtClean="0"/>
              <a:t>lengthscales</a:t>
            </a:r>
            <a:r>
              <a:rPr lang="en-US" baseline="0" dirty="0" smtClean="0"/>
              <a:t>.</a:t>
            </a:r>
          </a:p>
          <a:p>
            <a:r>
              <a:rPr lang="en-US" baseline="0" dirty="0" smtClean="0"/>
              <a:t>However, this trend can be reversed by adiabatic heating.</a:t>
            </a:r>
          </a:p>
          <a:p>
            <a:r>
              <a:rPr lang="en-US" baseline="0" dirty="0" smtClean="0"/>
              <a:t>Also, our sound speed is ~0.254 km/s so the 1 km/s is ~ 5 Mach.</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5</a:t>
            </a:fld>
            <a:endParaRPr lang="en-US"/>
          </a:p>
        </p:txBody>
      </p:sp>
    </p:spTree>
    <p:extLst>
      <p:ext uri="{BB962C8B-B14F-4D97-AF65-F5344CB8AC3E}">
        <p14:creationId xmlns:p14="http://schemas.microsoft.com/office/powerpoint/2010/main" val="3213558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Caselli</a:t>
            </a:r>
            <a:r>
              <a:rPr lang="en-US" dirty="0" smtClean="0"/>
              <a:t> &amp; Myers</a:t>
            </a:r>
            <a:r>
              <a:rPr lang="en-US" baseline="0" dirty="0" smtClean="0"/>
              <a:t> 95: Noted the deviation from Larson’s law in high mass cores. Note its more flat.</a:t>
            </a:r>
            <a:endParaRPr lang="en-US" dirty="0" smtClean="0"/>
          </a:p>
          <a:p>
            <a:r>
              <a:rPr lang="en-US" dirty="0" smtClean="0"/>
              <a:t>Plume 97 observation</a:t>
            </a:r>
            <a:r>
              <a:rPr lang="en-US" baseline="0" dirty="0" smtClean="0"/>
              <a:t> paper noticed a flatter power law than Larson’s r^(1/2), instead it looked more like 0.2 or a ¼</a:t>
            </a:r>
          </a:p>
          <a:p>
            <a:r>
              <a:rPr lang="en-US" baseline="0" dirty="0" err="1" smtClean="0"/>
              <a:t>Caselli</a:t>
            </a:r>
            <a:r>
              <a:rPr lang="en-US" baseline="0" dirty="0" smtClean="0"/>
              <a:t> Myers fig 2 the full-width half max is like 3 km/s</a:t>
            </a:r>
          </a:p>
          <a:p>
            <a:r>
              <a:rPr lang="en-US" baseline="0" dirty="0" smtClean="0"/>
              <a:t>Plume Plot 3 -&gt; Note that they say that the turbulent velocity increases with density, (</a:t>
            </a:r>
            <a:r>
              <a:rPr lang="en-US" baseline="0" dirty="0" err="1" smtClean="0"/>
              <a:t>i.e</a:t>
            </a:r>
            <a:r>
              <a:rPr lang="en-US" baseline="0" dirty="0" smtClean="0"/>
              <a:t> </a:t>
            </a:r>
            <a:r>
              <a:rPr lang="en-US" baseline="0" dirty="0" err="1" smtClean="0"/>
              <a:t>v_t</a:t>
            </a:r>
            <a:r>
              <a:rPr lang="en-US" baseline="0" dirty="0" smtClean="0"/>
              <a:t> increases with decreasing 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6</a:t>
            </a:fld>
            <a:endParaRPr lang="en-US"/>
          </a:p>
        </p:txBody>
      </p:sp>
    </p:spTree>
    <p:extLst>
      <p:ext uri="{BB962C8B-B14F-4D97-AF65-F5344CB8AC3E}">
        <p14:creationId xmlns:p14="http://schemas.microsoft.com/office/powerpoint/2010/main" val="798874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Kennicutt</a:t>
            </a:r>
            <a:r>
              <a:rPr lang="en-US" dirty="0" smtClean="0"/>
              <a:t> is for Galaxies.</a:t>
            </a:r>
          </a:p>
          <a:p>
            <a:r>
              <a:rPr lang="en-US" dirty="0" smtClean="0"/>
              <a:t>Why would eta be ~1? If gravity is dominating then you</a:t>
            </a:r>
            <a:r>
              <a:rPr lang="en-US" baseline="0" dirty="0" smtClean="0"/>
              <a:t> would expect it to collapse in the free-fall time</a:t>
            </a:r>
          </a:p>
          <a:p>
            <a:r>
              <a:rPr lang="en-US" baseline="0" dirty="0" smtClean="0"/>
              <a:t>Slope is 1 (says model should be ok), note that the 0 of the x-axis intersects the line at ~ few by 10^-3</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7</a:t>
            </a:fld>
            <a:endParaRPr lang="en-US"/>
          </a:p>
        </p:txBody>
      </p:sp>
    </p:spTree>
    <p:extLst>
      <p:ext uri="{BB962C8B-B14F-4D97-AF65-F5344CB8AC3E}">
        <p14:creationId xmlns:p14="http://schemas.microsoft.com/office/powerpoint/2010/main" val="1633669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8</a:t>
            </a:fld>
            <a:endParaRPr lang="en-US"/>
          </a:p>
        </p:txBody>
      </p:sp>
    </p:spTree>
    <p:extLst>
      <p:ext uri="{BB962C8B-B14F-4D97-AF65-F5344CB8AC3E}">
        <p14:creationId xmlns:p14="http://schemas.microsoft.com/office/powerpoint/2010/main" val="2152673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C_s support HSE not enough mass</a:t>
            </a:r>
            <a:r>
              <a:rPr lang="en-US" baseline="0" dirty="0" smtClean="0"/>
              <a:t> accretion to form the most massive stars before their lifetime ends.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9</a:t>
            </a:fld>
            <a:endParaRPr lang="en-US"/>
          </a:p>
        </p:txBody>
      </p:sp>
    </p:spTree>
    <p:extLst>
      <p:ext uri="{BB962C8B-B14F-4D97-AF65-F5344CB8AC3E}">
        <p14:creationId xmlns:p14="http://schemas.microsoft.com/office/powerpoint/2010/main" val="4025081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1" name="Shape 21"/>
          <p:cNvSpPr>
            <a:spLocks noGrp="1"/>
          </p:cNvSpPr>
          <p:nvPr>
            <p:ph type="title"/>
          </p:nvPr>
        </p:nvSpPr>
        <p:spPr>
          <a:prstGeom prst="rect">
            <a:avLst/>
          </a:prstGeom>
        </p:spPr>
        <p:txBody>
          <a:bodyPr/>
          <a:lstStyle/>
          <a:p>
            <a:pPr lvl="0">
              <a:defRPr sz="1800">
                <a:solidFill>
                  <a:srgbClr val="000000"/>
                </a:solidFill>
              </a:defRPr>
            </a:pPr>
            <a:r>
              <a:rPr sz="5600">
                <a:solidFill>
                  <a:srgbClr val="FFFFFF"/>
                </a:solidFill>
              </a:rPr>
              <a:t>Title Text</a:t>
            </a:r>
          </a:p>
        </p:txBody>
      </p:sp>
      <p:sp>
        <p:nvSpPr>
          <p:cNvPr id="22" name="Shape 22"/>
          <p:cNvSpPr>
            <a:spLocks noGrp="1"/>
          </p:cNvSpPr>
          <p:nvPr>
            <p:ph type="body" idx="1"/>
          </p:nvPr>
        </p:nvSpPr>
        <p:spPr>
          <a:xfrm>
            <a:off x="669726" y="1821656"/>
            <a:ext cx="3750469" cy="4420195"/>
          </a:xfrm>
          <a:prstGeom prst="rect">
            <a:avLst/>
          </a:prstGeom>
        </p:spPr>
        <p:txBody>
          <a:bodyPr/>
          <a:lstStyle>
            <a:lvl1pPr marL="241093" indent="-241093">
              <a:spcBef>
                <a:spcPts val="2250"/>
              </a:spcBef>
              <a:defRPr sz="2000"/>
            </a:lvl1pPr>
            <a:lvl2pPr marL="482186" indent="-241093">
              <a:spcBef>
                <a:spcPts val="2250"/>
              </a:spcBef>
              <a:defRPr sz="2000"/>
            </a:lvl2pPr>
            <a:lvl3pPr marL="866149" indent="-241093">
              <a:spcBef>
                <a:spcPts val="2250"/>
              </a:spcBef>
              <a:defRPr sz="2000"/>
            </a:lvl3pPr>
            <a:lvl4pPr marL="1178677" indent="-241093">
              <a:spcBef>
                <a:spcPts val="2250"/>
              </a:spcBef>
              <a:defRPr sz="2000"/>
            </a:lvl4pPr>
            <a:lvl5pPr marL="1491205" indent="-241093">
              <a:spcBef>
                <a:spcPts val="2250"/>
              </a:spcBef>
              <a:defRPr sz="2000"/>
            </a:lvl5pPr>
          </a:lstStyle>
          <a:p>
            <a:pPr lvl="0">
              <a:defRPr sz="1800">
                <a:solidFill>
                  <a:srgbClr val="000000"/>
                </a:solidFill>
              </a:defRPr>
            </a:pPr>
            <a:r>
              <a:rPr sz="2000">
                <a:solidFill>
                  <a:srgbClr val="FFFFFF"/>
                </a:solidFill>
              </a:rPr>
              <a:t>Body Level One</a:t>
            </a:r>
          </a:p>
          <a:p>
            <a:pPr lvl="1">
              <a:defRPr sz="1800">
                <a:solidFill>
                  <a:srgbClr val="000000"/>
                </a:solidFill>
              </a:defRPr>
            </a:pPr>
            <a:r>
              <a:rPr sz="2000">
                <a:solidFill>
                  <a:srgbClr val="FFFFFF"/>
                </a:solidFill>
              </a:rPr>
              <a:t>Body Level Two</a:t>
            </a:r>
          </a:p>
          <a:p>
            <a:pPr lvl="2">
              <a:defRPr sz="1800">
                <a:solidFill>
                  <a:srgbClr val="000000"/>
                </a:solidFill>
              </a:defRPr>
            </a:pPr>
            <a:r>
              <a:rPr sz="2000">
                <a:solidFill>
                  <a:srgbClr val="FFFFFF"/>
                </a:solidFill>
              </a:rPr>
              <a:t>Body Level Three</a:t>
            </a:r>
          </a:p>
          <a:p>
            <a:pPr lvl="3">
              <a:defRPr sz="1800">
                <a:solidFill>
                  <a:srgbClr val="000000"/>
                </a:solidFill>
              </a:defRPr>
            </a:pPr>
            <a:r>
              <a:rPr sz="2000">
                <a:solidFill>
                  <a:srgbClr val="FFFFFF"/>
                </a:solidFill>
              </a:rPr>
              <a:t>Body Level Four</a:t>
            </a:r>
          </a:p>
          <a:p>
            <a:pPr lvl="4">
              <a:defRPr sz="1800">
                <a:solidFill>
                  <a:srgbClr val="000000"/>
                </a:solidFill>
              </a:defRPr>
            </a:pPr>
            <a:r>
              <a:rPr sz="2000">
                <a:solidFill>
                  <a:srgbClr val="FFFFFF"/>
                </a:solidFill>
              </a:rPr>
              <a:t>Body Level Five</a:t>
            </a:r>
          </a:p>
        </p:txBody>
      </p:sp>
    </p:spTree>
    <p:extLst>
      <p:ext uri="{BB962C8B-B14F-4D97-AF65-F5344CB8AC3E}">
        <p14:creationId xmlns:p14="http://schemas.microsoft.com/office/powerpoint/2010/main" val="97895375"/>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4/10/18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4/10/18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4/10/18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4/10/18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0.emf"/></Relationships>
</file>

<file path=ppt/slides/_rels/slide12.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5" Type="http://schemas.openxmlformats.org/officeDocument/2006/relationships/image" Target="../media/image23.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14.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5" Type="http://schemas.openxmlformats.org/officeDocument/2006/relationships/image" Target="../media/image30.emf"/><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emf"/><Relationship Id="rId3" Type="http://schemas.openxmlformats.org/officeDocument/2006/relationships/image" Target="../media/image34.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 Id="rId3" Type="http://schemas.openxmlformats.org/officeDocument/2006/relationships/image" Target="../media/image36.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 Id="rId3" Type="http://schemas.openxmlformats.org/officeDocument/2006/relationships/image" Target="../media/image36.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 Id="rId3" Type="http://schemas.openxmlformats.org/officeDocument/2006/relationships/image" Target="../media/image38.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9.emf"/></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0.emf"/></Relationships>
</file>

<file path=ppt/slides/_rels/slide31.xml.rels><?xml version="1.0" encoding="UTF-8" standalone="yes"?>
<Relationships xmlns="http://schemas.openxmlformats.org/package/2006/relationships"><Relationship Id="rId3" Type="http://schemas.openxmlformats.org/officeDocument/2006/relationships/image" Target="../media/image42.emf"/><Relationship Id="rId4" Type="http://schemas.openxmlformats.org/officeDocument/2006/relationships/image" Target="../media/image43.emf"/><Relationship Id="rId5" Type="http://schemas.openxmlformats.org/officeDocument/2006/relationships/image" Target="../media/image44.emf"/><Relationship Id="rId1" Type="http://schemas.openxmlformats.org/officeDocument/2006/relationships/slideLayout" Target="../slideLayouts/slideLayout2.xml"/><Relationship Id="rId2" Type="http://schemas.openxmlformats.org/officeDocument/2006/relationships/image" Target="../media/image41.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emf"/><Relationship Id="rId3" Type="http://schemas.openxmlformats.org/officeDocument/2006/relationships/image" Target="../media/image46.emf"/></Relationships>
</file>

<file path=ppt/slides/_rels/slide33.xml.rels><?xml version="1.0" encoding="UTF-8" standalone="yes"?>
<Relationships xmlns="http://schemas.openxmlformats.org/package/2006/relationships"><Relationship Id="rId3" Type="http://schemas.openxmlformats.org/officeDocument/2006/relationships/image" Target="../media/image48.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image" Target="../media/image47.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49.emf"/></Relationships>
</file>

<file path=ppt/slides/_rels/slide35.xml.rels><?xml version="1.0" encoding="UTF-8" standalone="yes"?>
<Relationships xmlns="http://schemas.openxmlformats.org/package/2006/relationships"><Relationship Id="rId3" Type="http://schemas.openxmlformats.org/officeDocument/2006/relationships/image" Target="../media/image50.png"/><Relationship Id="rId4" Type="http://schemas.openxmlformats.org/officeDocument/2006/relationships/image" Target="../media/image51.emf"/><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5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3.png"/><Relationship Id="rId4" Type="http://schemas.openxmlformats.org/officeDocument/2006/relationships/image" Target="../media/image43.emf"/><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53.png"/></Relationships>
</file>

<file path=ppt/slides/_rels/slide41.xml.rels><?xml version="1.0" encoding="UTF-8" standalone="yes"?>
<Relationships xmlns="http://schemas.openxmlformats.org/package/2006/relationships"><Relationship Id="rId3" Type="http://schemas.openxmlformats.org/officeDocument/2006/relationships/image" Target="../media/image48.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image" Target="../media/image54.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5.png"/><Relationship Id="rId3" Type="http://schemas.openxmlformats.org/officeDocument/2006/relationships/image" Target="../media/image5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7.emf"/><Relationship Id="rId3" Type="http://schemas.openxmlformats.org/officeDocument/2006/relationships/image" Target="../media/image58.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59.png"/></Relationships>
</file>

<file path=ppt/slides/_rels/slide45.xml.rels><?xml version="1.0" encoding="UTF-8" standalone="yes"?>
<Relationships xmlns="http://schemas.openxmlformats.org/package/2006/relationships"><Relationship Id="rId3" Type="http://schemas.openxmlformats.org/officeDocument/2006/relationships/image" Target="../media/image61.emf"/><Relationship Id="rId4" Type="http://schemas.openxmlformats.org/officeDocument/2006/relationships/image" Target="../media/image62.emf"/><Relationship Id="rId1" Type="http://schemas.openxmlformats.org/officeDocument/2006/relationships/slideLayout" Target="../slideLayouts/slideLayout2.xml"/><Relationship Id="rId2" Type="http://schemas.openxmlformats.org/officeDocument/2006/relationships/image" Target="../media/image60.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0.emf"/><Relationship Id="rId3" Type="http://schemas.openxmlformats.org/officeDocument/2006/relationships/image" Target="../media/image63.emf"/></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4.emf"/><Relationship Id="rId3" Type="http://schemas.openxmlformats.org/officeDocument/2006/relationships/image" Target="../media/image65.emf"/></Relationships>
</file>

<file path=ppt/slides/_rels/slide48.xml.rels><?xml version="1.0" encoding="UTF-8" standalone="yes"?>
<Relationships xmlns="http://schemas.openxmlformats.org/package/2006/relationships"><Relationship Id="rId3" Type="http://schemas.openxmlformats.org/officeDocument/2006/relationships/image" Target="../media/image66.emf"/><Relationship Id="rId4" Type="http://schemas.openxmlformats.org/officeDocument/2006/relationships/image" Target="../media/image67.emf"/><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8.emf"/><Relationship Id="rId3" Type="http://schemas.openxmlformats.org/officeDocument/2006/relationships/image" Target="../media/image69.emf"/></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5" Type="http://schemas.openxmlformats.org/officeDocument/2006/relationships/image" Target="../media/image11.emf"/><Relationship Id="rId6" Type="http://schemas.openxmlformats.org/officeDocument/2006/relationships/image" Target="../media/image12.png"/><Relationship Id="rId7" Type="http://schemas.openxmlformats.org/officeDocument/2006/relationships/image" Target="../media/image13.emf"/><Relationship Id="rId8" Type="http://schemas.openxmlformats.org/officeDocument/2006/relationships/image" Target="../media/image14.emf"/><Relationship Id="rId9"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597853"/>
            <a:ext cx="7772400" cy="1470025"/>
          </a:xfrm>
        </p:spPr>
        <p:txBody>
          <a:bodyPr/>
          <a:lstStyle/>
          <a:p>
            <a:r>
              <a:rPr lang="en-US" dirty="0" smtClean="0">
                <a:effectLst>
                  <a:outerShdw blurRad="50800" dist="38100" dir="5400000" algn="t" rotWithShape="0">
                    <a:prstClr val="black">
                      <a:alpha val="40000"/>
                    </a:prstClr>
                  </a:outerShdw>
                </a:effectLst>
              </a:rPr>
              <a:t>Turbulent Star </a:t>
            </a:r>
            <a:r>
              <a:rPr lang="en-US" dirty="0" smtClean="0">
                <a:effectLst>
                  <a:outerShdw blurRad="50800" dist="38100" dir="5400000" algn="t" rotWithShape="0">
                    <a:prstClr val="black">
                      <a:alpha val="40000"/>
                    </a:prstClr>
                  </a:outerShdw>
                </a:effectLst>
              </a:rPr>
              <a:t>Formation In Gravitationally Bound Clouds</a:t>
            </a:r>
            <a:r>
              <a:rPr lang="en-US" dirty="0" smtClean="0">
                <a:effectLst>
                  <a:outerShdw blurRad="50800" dist="38100" dir="5400000" algn="t" rotWithShape="0">
                    <a:prstClr val="black">
                      <a:alpha val="40000"/>
                    </a:prstClr>
                  </a:outerShdw>
                </a:effectLst>
              </a:rPr>
              <a:t>	</a:t>
            </a:r>
            <a:endParaRPr lang="en-US" dirty="0">
              <a:effectLst>
                <a:outerShdw blurRad="50800" dist="38100" dir="5400000" algn="t" rotWithShape="0">
                  <a:prstClr val="black">
                    <a:alpha val="40000"/>
                  </a:prstClr>
                </a:outerShdw>
              </a:effectLst>
            </a:endParaRPr>
          </a:p>
        </p:txBody>
      </p:sp>
      <p:sp>
        <p:nvSpPr>
          <p:cNvPr id="3" name="Subtitle 2"/>
          <p:cNvSpPr>
            <a:spLocks noGrp="1"/>
          </p:cNvSpPr>
          <p:nvPr>
            <p:ph type="subTitle" idx="1"/>
          </p:nvPr>
        </p:nvSpPr>
        <p:spPr>
          <a:xfrm>
            <a:off x="967619" y="5966581"/>
            <a:ext cx="7490581" cy="625324"/>
          </a:xfrm>
        </p:spPr>
        <p:txBody>
          <a:bodyPr/>
          <a:lstStyle/>
          <a:p>
            <a:r>
              <a:rPr lang="en-US" dirty="0" smtClean="0">
                <a:effectLst>
                  <a:innerShdw blurRad="63500" dist="50800" dir="16200000">
                    <a:prstClr val="black">
                      <a:alpha val="50000"/>
                    </a:prstClr>
                  </a:innerShdw>
                </a:effectLst>
              </a:rPr>
              <a:t>Daniel Murray</a:t>
            </a:r>
            <a:endParaRPr lang="en-US" dirty="0">
              <a:effectLst>
                <a:innerShdw blurRad="63500" dist="50800" dir="16200000">
                  <a:prstClr val="black">
                    <a:alpha val="50000"/>
                  </a:prstClr>
                </a:innerShdw>
              </a:effectLst>
            </a:endParaRPr>
          </a:p>
        </p:txBody>
      </p:sp>
    </p:spTree>
    <p:extLst>
      <p:ext uri="{BB962C8B-B14F-4D97-AF65-F5344CB8AC3E}">
        <p14:creationId xmlns:p14="http://schemas.microsoft.com/office/powerpoint/2010/main" val="1336188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Early analytic theories of star formation</a:t>
            </a:r>
            <a:endParaRPr lang="en-US" dirty="0"/>
          </a:p>
        </p:txBody>
      </p:sp>
      <p:sp>
        <p:nvSpPr>
          <p:cNvPr id="3" name="Content Placeholder 2"/>
          <p:cNvSpPr>
            <a:spLocks noGrp="1"/>
          </p:cNvSpPr>
          <p:nvPr>
            <p:ph idx="1"/>
          </p:nvPr>
        </p:nvSpPr>
        <p:spPr>
          <a:xfrm>
            <a:off x="457200" y="1600200"/>
            <a:ext cx="8229600" cy="4998942"/>
          </a:xfrm>
        </p:spPr>
        <p:txBody>
          <a:bodyPr>
            <a:normAutofit/>
          </a:bodyPr>
          <a:lstStyle/>
          <a:p>
            <a:r>
              <a:rPr lang="en-US" dirty="0" smtClean="0"/>
              <a:t>Larson 69; </a:t>
            </a:r>
            <a:r>
              <a:rPr lang="en-US" dirty="0" err="1" smtClean="0"/>
              <a:t>Penston</a:t>
            </a:r>
            <a:r>
              <a:rPr lang="en-US" dirty="0" smtClean="0"/>
              <a:t> 69</a:t>
            </a:r>
          </a:p>
          <a:p>
            <a:pPr lvl="1"/>
            <a:r>
              <a:rPr lang="en-US" dirty="0" smtClean="0"/>
              <a:t>2 equations Mass and Momentum conservation</a:t>
            </a:r>
          </a:p>
          <a:p>
            <a:pPr lvl="1"/>
            <a:r>
              <a:rPr lang="en-US" dirty="0" smtClean="0"/>
              <a:t>Energy </a:t>
            </a:r>
            <a:r>
              <a:rPr lang="en-US" dirty="0" err="1" smtClean="0"/>
              <a:t>eqn</a:t>
            </a:r>
            <a:r>
              <a:rPr lang="en-US" dirty="0" smtClean="0"/>
              <a:t> replaced by </a:t>
            </a:r>
            <a:r>
              <a:rPr lang="en-US" dirty="0" err="1" smtClean="0"/>
              <a:t>isothermality</a:t>
            </a:r>
            <a:r>
              <a:rPr lang="en-US" dirty="0" smtClean="0"/>
              <a:t> P = ρc</a:t>
            </a:r>
            <a:r>
              <a:rPr lang="en-US" baseline="-25000" dirty="0" smtClean="0"/>
              <a:t>s</a:t>
            </a:r>
            <a:r>
              <a:rPr lang="en-US" baseline="30000" dirty="0" smtClean="0"/>
              <a:t>2</a:t>
            </a:r>
          </a:p>
          <a:p>
            <a:pPr lvl="1"/>
            <a:r>
              <a:rPr lang="en-US" dirty="0" smtClean="0"/>
              <a:t>BC’s </a:t>
            </a:r>
            <a:r>
              <a:rPr lang="en-US" dirty="0" err="1" smtClean="0"/>
              <a:t>u</a:t>
            </a:r>
            <a:r>
              <a:rPr lang="en-US" baseline="-25000" dirty="0" err="1" smtClean="0"/>
              <a:t>r</a:t>
            </a:r>
            <a:r>
              <a:rPr lang="en-US" dirty="0" smtClean="0"/>
              <a:t> = 0 at r = 0 and </a:t>
            </a:r>
            <a:r>
              <a:rPr lang="en-US" dirty="0" err="1" smtClean="0"/>
              <a:t>u</a:t>
            </a:r>
            <a:r>
              <a:rPr lang="en-US" baseline="-25000" dirty="0" err="1" smtClean="0"/>
              <a:t>r</a:t>
            </a:r>
            <a:r>
              <a:rPr lang="en-US" dirty="0"/>
              <a:t> </a:t>
            </a:r>
            <a:r>
              <a:rPr lang="en-US" dirty="0" smtClean="0"/>
              <a:t>= ∞ at r = ∞</a:t>
            </a:r>
          </a:p>
          <a:p>
            <a:r>
              <a:rPr lang="en-US" dirty="0" err="1" smtClean="0"/>
              <a:t>Shu</a:t>
            </a:r>
            <a:r>
              <a:rPr lang="en-US" dirty="0" smtClean="0"/>
              <a:t> 77</a:t>
            </a:r>
          </a:p>
          <a:p>
            <a:pPr lvl="1"/>
            <a:r>
              <a:rPr lang="en-US" dirty="0" smtClean="0"/>
              <a:t>BC’s </a:t>
            </a:r>
            <a:r>
              <a:rPr lang="en-US" dirty="0" err="1" smtClean="0"/>
              <a:t>u</a:t>
            </a:r>
            <a:r>
              <a:rPr lang="en-US" baseline="-25000" dirty="0" err="1" smtClean="0"/>
              <a:t>r</a:t>
            </a:r>
            <a:r>
              <a:rPr lang="en-US" dirty="0" smtClean="0"/>
              <a:t> = ∞ at r = 0 and </a:t>
            </a:r>
            <a:r>
              <a:rPr lang="en-US" dirty="0" err="1" smtClean="0"/>
              <a:t>u</a:t>
            </a:r>
            <a:r>
              <a:rPr lang="en-US" baseline="-25000" dirty="0" err="1" smtClean="0"/>
              <a:t>r</a:t>
            </a:r>
            <a:r>
              <a:rPr lang="en-US" dirty="0" smtClean="0"/>
              <a:t> = 0 at r = ∞</a:t>
            </a:r>
          </a:p>
          <a:p>
            <a:pPr lvl="1"/>
            <a:endParaRPr lang="en-US" dirty="0"/>
          </a:p>
          <a:p>
            <a:pPr lvl="1"/>
            <a:endParaRPr lang="en-US" dirty="0" smtClean="0"/>
          </a:p>
          <a:p>
            <a:pPr lvl="1"/>
            <a:r>
              <a:rPr lang="en-US" dirty="0" smtClean="0"/>
              <a:t>Cannot form the most massive stars</a:t>
            </a:r>
          </a:p>
        </p:txBody>
      </p:sp>
      <p:pic>
        <p:nvPicPr>
          <p:cNvPr id="4" name="Picture 3"/>
          <p:cNvPicPr>
            <a:picLocks noChangeAspect="1"/>
          </p:cNvPicPr>
          <p:nvPr/>
        </p:nvPicPr>
        <p:blipFill>
          <a:blip r:embed="rId3"/>
          <a:stretch>
            <a:fillRect/>
          </a:stretch>
        </p:blipFill>
        <p:spPr>
          <a:xfrm>
            <a:off x="1115785" y="4793343"/>
            <a:ext cx="2400300" cy="1028700"/>
          </a:xfrm>
          <a:prstGeom prst="rect">
            <a:avLst/>
          </a:prstGeom>
        </p:spPr>
      </p:pic>
      <p:pic>
        <p:nvPicPr>
          <p:cNvPr id="5" name="Picture 4"/>
          <p:cNvPicPr>
            <a:picLocks noChangeAspect="1"/>
          </p:cNvPicPr>
          <p:nvPr/>
        </p:nvPicPr>
        <p:blipFill>
          <a:blip r:embed="rId4"/>
          <a:stretch>
            <a:fillRect/>
          </a:stretch>
        </p:blipFill>
        <p:spPr>
          <a:xfrm>
            <a:off x="3808185" y="4793343"/>
            <a:ext cx="5143500" cy="546100"/>
          </a:xfrm>
          <a:prstGeom prst="rect">
            <a:avLst/>
          </a:prstGeom>
        </p:spPr>
      </p:pic>
    </p:spTree>
    <p:extLst>
      <p:ext uri="{BB962C8B-B14F-4D97-AF65-F5344CB8AC3E}">
        <p14:creationId xmlns:p14="http://schemas.microsoft.com/office/powerpoint/2010/main" val="33254125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Myers &amp; Fuller 92;</a:t>
            </a:r>
            <a:br>
              <a:rPr lang="en-US" dirty="0" smtClean="0"/>
            </a:br>
            <a:r>
              <a:rPr lang="en-US" dirty="0" smtClean="0"/>
              <a:t>McLaughlin &amp; </a:t>
            </a:r>
            <a:r>
              <a:rPr lang="en-US" dirty="0" err="1" smtClean="0"/>
              <a:t>Pudritz</a:t>
            </a:r>
            <a:r>
              <a:rPr lang="en-US" dirty="0" smtClean="0"/>
              <a:t> 97;</a:t>
            </a:r>
            <a:br>
              <a:rPr lang="en-US" dirty="0" smtClean="0"/>
            </a:br>
            <a:r>
              <a:rPr lang="en-US" dirty="0" smtClean="0"/>
              <a:t>McKee &amp; Tan 03</a:t>
            </a:r>
            <a:endParaRPr lang="en-US" dirty="0"/>
          </a:p>
        </p:txBody>
      </p:sp>
      <p:sp>
        <p:nvSpPr>
          <p:cNvPr id="3" name="Content Placeholder 2"/>
          <p:cNvSpPr>
            <a:spLocks noGrp="1"/>
          </p:cNvSpPr>
          <p:nvPr>
            <p:ph idx="1"/>
          </p:nvPr>
        </p:nvSpPr>
        <p:spPr>
          <a:xfrm>
            <a:off x="457200" y="1926771"/>
            <a:ext cx="8229600" cy="3995890"/>
          </a:xfrm>
        </p:spPr>
        <p:txBody>
          <a:bodyPr>
            <a:normAutofit/>
          </a:bodyPr>
          <a:lstStyle/>
          <a:p>
            <a:r>
              <a:rPr lang="en-US" dirty="0" smtClean="0"/>
              <a:t>Turbulent Core Model</a:t>
            </a:r>
          </a:p>
          <a:p>
            <a:pPr lvl="1"/>
            <a:r>
              <a:rPr lang="en-US" dirty="0" smtClean="0"/>
              <a:t>The sound speed </a:t>
            </a:r>
            <a:r>
              <a:rPr lang="en-US" dirty="0" err="1" smtClean="0"/>
              <a:t>c</a:t>
            </a:r>
            <a:r>
              <a:rPr lang="en-US" baseline="-25000" dirty="0" err="1" smtClean="0"/>
              <a:t>s</a:t>
            </a:r>
            <a:r>
              <a:rPr lang="en-US" dirty="0" smtClean="0"/>
              <a:t> -&gt; turbulent velocity </a:t>
            </a:r>
            <a:r>
              <a:rPr lang="en-US" dirty="0" err="1" smtClean="0"/>
              <a:t>v</a:t>
            </a:r>
            <a:r>
              <a:rPr lang="en-US" baseline="-25000" dirty="0" err="1" smtClean="0"/>
              <a:t>T</a:t>
            </a:r>
            <a:r>
              <a:rPr lang="en-US" dirty="0" smtClean="0"/>
              <a:t> </a:t>
            </a:r>
          </a:p>
          <a:p>
            <a:pPr lvl="1"/>
            <a:endParaRPr lang="en-US" dirty="0"/>
          </a:p>
          <a:p>
            <a:pPr lvl="1"/>
            <a:endParaRPr lang="en-US" dirty="0" smtClean="0"/>
          </a:p>
          <a:p>
            <a:pPr lvl="1"/>
            <a:r>
              <a:rPr lang="en-US" dirty="0" smtClean="0"/>
              <a:t>Allow for faster propagation on information -&gt; faster accretion rate -&gt; can form massive stars.</a:t>
            </a:r>
            <a:endParaRPr lang="en-US" baseline="30000" dirty="0"/>
          </a:p>
          <a:p>
            <a:pPr lvl="1"/>
            <a:r>
              <a:rPr lang="en-US" dirty="0" smtClean="0"/>
              <a:t>Turbulent velocity is fixed as function of r.</a:t>
            </a:r>
          </a:p>
        </p:txBody>
      </p:sp>
      <p:pic>
        <p:nvPicPr>
          <p:cNvPr id="7" name="Picture 6"/>
          <p:cNvPicPr>
            <a:picLocks noChangeAspect="1"/>
          </p:cNvPicPr>
          <p:nvPr/>
        </p:nvPicPr>
        <p:blipFill>
          <a:blip r:embed="rId3"/>
          <a:stretch>
            <a:fillRect/>
          </a:stretch>
        </p:blipFill>
        <p:spPr>
          <a:xfrm>
            <a:off x="3288740" y="3245136"/>
            <a:ext cx="2222500" cy="520700"/>
          </a:xfrm>
          <a:prstGeom prst="rect">
            <a:avLst/>
          </a:prstGeom>
        </p:spPr>
      </p:pic>
    </p:spTree>
    <p:extLst>
      <p:ext uri="{BB962C8B-B14F-4D97-AF65-F5344CB8AC3E}">
        <p14:creationId xmlns:p14="http://schemas.microsoft.com/office/powerpoint/2010/main" val="21535295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Murray and Chang 15</a:t>
            </a:r>
            <a:endParaRPr lang="en-US" dirty="0"/>
          </a:p>
        </p:txBody>
      </p:sp>
      <p:sp>
        <p:nvSpPr>
          <p:cNvPr id="3" name="Content Placeholder 2"/>
          <p:cNvSpPr>
            <a:spLocks noGrp="1"/>
          </p:cNvSpPr>
          <p:nvPr>
            <p:ph idx="1"/>
          </p:nvPr>
        </p:nvSpPr>
        <p:spPr>
          <a:xfrm>
            <a:off x="457200" y="1600200"/>
            <a:ext cx="8229600" cy="1121229"/>
          </a:xfrm>
        </p:spPr>
        <p:txBody>
          <a:bodyPr/>
          <a:lstStyle/>
          <a:p>
            <a:r>
              <a:rPr lang="en-US" dirty="0" smtClean="0"/>
              <a:t>Turbulent closure model</a:t>
            </a:r>
          </a:p>
          <a:p>
            <a:pPr lvl="1"/>
            <a:r>
              <a:rPr lang="en-US" dirty="0" smtClean="0"/>
              <a:t>Use mass, momentum conservation and:</a:t>
            </a:r>
          </a:p>
        </p:txBody>
      </p:sp>
      <p:pic>
        <p:nvPicPr>
          <p:cNvPr id="4" name="Picture 3"/>
          <p:cNvPicPr>
            <a:picLocks noChangeAspect="1"/>
          </p:cNvPicPr>
          <p:nvPr/>
        </p:nvPicPr>
        <p:blipFill>
          <a:blip r:embed="rId3"/>
          <a:stretch>
            <a:fillRect/>
          </a:stretch>
        </p:blipFill>
        <p:spPr>
          <a:xfrm>
            <a:off x="965200" y="2908300"/>
            <a:ext cx="7200900" cy="1028700"/>
          </a:xfrm>
          <a:prstGeom prst="rect">
            <a:avLst/>
          </a:prstGeom>
        </p:spPr>
      </p:pic>
      <p:sp>
        <p:nvSpPr>
          <p:cNvPr id="5" name="TextBox 4"/>
          <p:cNvSpPr txBox="1"/>
          <p:nvPr/>
        </p:nvSpPr>
        <p:spPr>
          <a:xfrm>
            <a:off x="6023428" y="3969620"/>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pic>
        <p:nvPicPr>
          <p:cNvPr id="6" name="Picture 5"/>
          <p:cNvPicPr>
            <a:picLocks noChangeAspect="1"/>
          </p:cNvPicPr>
          <p:nvPr/>
        </p:nvPicPr>
        <p:blipFill>
          <a:blip r:embed="rId4"/>
          <a:stretch>
            <a:fillRect/>
          </a:stretch>
        </p:blipFill>
        <p:spPr>
          <a:xfrm>
            <a:off x="5092700" y="4421123"/>
            <a:ext cx="3594100" cy="469900"/>
          </a:xfrm>
          <a:prstGeom prst="rect">
            <a:avLst/>
          </a:prstGeom>
        </p:spPr>
      </p:pic>
      <p:sp>
        <p:nvSpPr>
          <p:cNvPr id="7" name="TextBox 6"/>
          <p:cNvSpPr txBox="1"/>
          <p:nvPr/>
        </p:nvSpPr>
        <p:spPr>
          <a:xfrm>
            <a:off x="372813" y="4330095"/>
            <a:ext cx="4719887" cy="523220"/>
          </a:xfrm>
          <a:prstGeom prst="rect">
            <a:avLst/>
          </a:prstGeom>
          <a:noFill/>
        </p:spPr>
        <p:txBody>
          <a:bodyPr wrap="none" rtlCol="0">
            <a:spAutoFit/>
          </a:bodyPr>
          <a:lstStyle/>
          <a:p>
            <a:r>
              <a:rPr lang="en-US" sz="2800" dirty="0" smtClean="0"/>
              <a:t>Essentially, it physically means:</a:t>
            </a:r>
            <a:endParaRPr lang="en-US" sz="2800" dirty="0"/>
          </a:p>
        </p:txBody>
      </p:sp>
      <p:sp>
        <p:nvSpPr>
          <p:cNvPr id="8" name="TextBox 7"/>
          <p:cNvSpPr txBox="1"/>
          <p:nvPr/>
        </p:nvSpPr>
        <p:spPr>
          <a:xfrm>
            <a:off x="457200" y="5321905"/>
            <a:ext cx="6455613" cy="584776"/>
          </a:xfrm>
          <a:prstGeom prst="rect">
            <a:avLst/>
          </a:prstGeom>
          <a:noFill/>
        </p:spPr>
        <p:txBody>
          <a:bodyPr wrap="none" rtlCol="0">
            <a:spAutoFit/>
          </a:bodyPr>
          <a:lstStyle/>
          <a:p>
            <a:pPr marL="457200" indent="-457200">
              <a:buFont typeface="Arial"/>
              <a:buChar char="•"/>
            </a:pPr>
            <a:r>
              <a:rPr lang="en-US" sz="3200" dirty="0" smtClean="0"/>
              <a:t>Also define r</a:t>
            </a:r>
            <a:r>
              <a:rPr lang="en-US" sz="3200" baseline="-25000" dirty="0" smtClean="0"/>
              <a:t>*</a:t>
            </a:r>
            <a:r>
              <a:rPr lang="en-US" sz="3200" dirty="0" smtClean="0"/>
              <a:t> to be a physical scale</a:t>
            </a:r>
            <a:endParaRPr lang="en-US" sz="3200" dirty="0"/>
          </a:p>
        </p:txBody>
      </p:sp>
      <p:pic>
        <p:nvPicPr>
          <p:cNvPr id="10" name="Picture 9"/>
          <p:cNvPicPr>
            <a:picLocks noChangeAspect="1"/>
          </p:cNvPicPr>
          <p:nvPr/>
        </p:nvPicPr>
        <p:blipFill>
          <a:blip r:embed="rId5"/>
          <a:stretch>
            <a:fillRect/>
          </a:stretch>
        </p:blipFill>
        <p:spPr>
          <a:xfrm>
            <a:off x="2021497" y="5906681"/>
            <a:ext cx="4508500" cy="482600"/>
          </a:xfrm>
          <a:prstGeom prst="rect">
            <a:avLst/>
          </a:prstGeom>
        </p:spPr>
      </p:pic>
    </p:spTree>
    <p:extLst>
      <p:ext uri="{BB962C8B-B14F-4D97-AF65-F5344CB8AC3E}">
        <p14:creationId xmlns:p14="http://schemas.microsoft.com/office/powerpoint/2010/main" val="37266773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342"/>
            <a:ext cx="8229600" cy="1143000"/>
          </a:xfrm>
        </p:spPr>
        <p:txBody>
          <a:bodyPr>
            <a:normAutofit fontScale="90000"/>
          </a:bodyPr>
          <a:lstStyle/>
          <a:p>
            <a:r>
              <a:rPr lang="en-US" dirty="0" smtClean="0"/>
              <a:t>Predictions of Murray and Chang 15 I</a:t>
            </a:r>
            <a:endParaRPr lang="en-US" dirty="0"/>
          </a:p>
        </p:txBody>
      </p:sp>
      <p:pic>
        <p:nvPicPr>
          <p:cNvPr id="7" name="Picture 6"/>
          <p:cNvPicPr>
            <a:picLocks noChangeAspect="1"/>
          </p:cNvPicPr>
          <p:nvPr/>
        </p:nvPicPr>
        <p:blipFill>
          <a:blip r:embed="rId2"/>
          <a:stretch>
            <a:fillRect/>
          </a:stretch>
        </p:blipFill>
        <p:spPr>
          <a:xfrm>
            <a:off x="1650570" y="1423672"/>
            <a:ext cx="5831669" cy="1063293"/>
          </a:xfrm>
          <a:prstGeom prst="rect">
            <a:avLst/>
          </a:prstGeom>
        </p:spPr>
      </p:pic>
      <p:pic>
        <p:nvPicPr>
          <p:cNvPr id="12" name="Picture 11" descr="Murray_Chang_2015_fig1A.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386" y="3797559"/>
            <a:ext cx="7327900" cy="2616200"/>
          </a:xfrm>
          <a:prstGeom prst="rect">
            <a:avLst/>
          </a:prstGeom>
        </p:spPr>
      </p:pic>
      <p:pic>
        <p:nvPicPr>
          <p:cNvPr id="13" name="Picture 12"/>
          <p:cNvPicPr>
            <a:picLocks noChangeAspect="1"/>
          </p:cNvPicPr>
          <p:nvPr/>
        </p:nvPicPr>
        <p:blipFill>
          <a:blip r:embed="rId4"/>
          <a:stretch>
            <a:fillRect/>
          </a:stretch>
        </p:blipFill>
        <p:spPr>
          <a:xfrm>
            <a:off x="599321" y="2719729"/>
            <a:ext cx="7978931" cy="798335"/>
          </a:xfrm>
          <a:prstGeom prst="rect">
            <a:avLst/>
          </a:prstGeom>
        </p:spPr>
      </p:pic>
      <p:sp>
        <p:nvSpPr>
          <p:cNvPr id="3" name="TextBox 2"/>
          <p:cNvSpPr txBox="1"/>
          <p:nvPr/>
        </p:nvSpPr>
        <p:spPr>
          <a:xfrm>
            <a:off x="5186951" y="6298382"/>
            <a:ext cx="2246153" cy="369332"/>
          </a:xfrm>
          <a:prstGeom prst="rect">
            <a:avLst/>
          </a:prstGeom>
          <a:noFill/>
        </p:spPr>
        <p:txBody>
          <a:bodyPr wrap="none" rtlCol="0">
            <a:spAutoFit/>
          </a:bodyPr>
          <a:lstStyle/>
          <a:p>
            <a:r>
              <a:rPr lang="en-US" dirty="0" smtClean="0"/>
              <a:t>Murray &amp; Chang 2015 </a:t>
            </a:r>
            <a:endParaRPr lang="en-US" dirty="0"/>
          </a:p>
        </p:txBody>
      </p:sp>
      <p:sp>
        <p:nvSpPr>
          <p:cNvPr id="5" name="TextBox 4"/>
          <p:cNvSpPr txBox="1"/>
          <p:nvPr/>
        </p:nvSpPr>
        <p:spPr>
          <a:xfrm>
            <a:off x="836386" y="838896"/>
            <a:ext cx="7507183" cy="584776"/>
          </a:xfrm>
          <a:prstGeom prst="rect">
            <a:avLst/>
          </a:prstGeom>
          <a:noFill/>
        </p:spPr>
        <p:txBody>
          <a:bodyPr wrap="none" rtlCol="0">
            <a:spAutoFit/>
          </a:bodyPr>
          <a:lstStyle/>
          <a:p>
            <a:pPr marL="457200" indent="-457200">
              <a:buFont typeface="Arial"/>
              <a:buChar char="•"/>
            </a:pPr>
            <a:r>
              <a:rPr lang="en-US" sz="3200" dirty="0" smtClean="0"/>
              <a:t>Density is an attractor solution for small r</a:t>
            </a:r>
            <a:endParaRPr lang="en-US" sz="3200" dirty="0"/>
          </a:p>
        </p:txBody>
      </p:sp>
    </p:spTree>
    <p:extLst>
      <p:ext uri="{BB962C8B-B14F-4D97-AF65-F5344CB8AC3E}">
        <p14:creationId xmlns:p14="http://schemas.microsoft.com/office/powerpoint/2010/main" val="31521120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8220"/>
            <a:ext cx="8229600" cy="1019553"/>
          </a:xfrm>
        </p:spPr>
        <p:txBody>
          <a:bodyPr>
            <a:normAutofit fontScale="90000"/>
          </a:bodyPr>
          <a:lstStyle/>
          <a:p>
            <a:r>
              <a:rPr lang="en-US" dirty="0"/>
              <a:t>Predictions of Murray and Chang </a:t>
            </a:r>
            <a:r>
              <a:rPr lang="en-US" dirty="0" smtClean="0"/>
              <a:t>15 II</a:t>
            </a:r>
            <a:endParaRPr lang="en-US" dirty="0"/>
          </a:p>
        </p:txBody>
      </p:sp>
      <p:pic>
        <p:nvPicPr>
          <p:cNvPr id="7" name="Picture 6" descr="Murray_Chang_2015_fig_1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614" y="3212798"/>
            <a:ext cx="7264400" cy="2984500"/>
          </a:xfrm>
          <a:prstGeom prst="rect">
            <a:avLst/>
          </a:prstGeom>
        </p:spPr>
      </p:pic>
      <p:sp>
        <p:nvSpPr>
          <p:cNvPr id="8" name="TextBox 7"/>
          <p:cNvSpPr txBox="1"/>
          <p:nvPr/>
        </p:nvSpPr>
        <p:spPr>
          <a:xfrm>
            <a:off x="5952137" y="6131184"/>
            <a:ext cx="2246153" cy="369332"/>
          </a:xfrm>
          <a:prstGeom prst="rect">
            <a:avLst/>
          </a:prstGeom>
          <a:noFill/>
        </p:spPr>
        <p:txBody>
          <a:bodyPr wrap="none" rtlCol="0">
            <a:spAutoFit/>
          </a:bodyPr>
          <a:lstStyle/>
          <a:p>
            <a:r>
              <a:rPr lang="en-US" dirty="0" smtClean="0"/>
              <a:t>Murray &amp; Chang 2015</a:t>
            </a:r>
            <a:endParaRPr lang="en-US" dirty="0"/>
          </a:p>
        </p:txBody>
      </p:sp>
      <p:sp>
        <p:nvSpPr>
          <p:cNvPr id="9" name="TextBox 8"/>
          <p:cNvSpPr txBox="1"/>
          <p:nvPr/>
        </p:nvSpPr>
        <p:spPr>
          <a:xfrm>
            <a:off x="744940" y="907603"/>
            <a:ext cx="7264400" cy="584776"/>
          </a:xfrm>
          <a:prstGeom prst="rect">
            <a:avLst/>
          </a:prstGeom>
          <a:noFill/>
        </p:spPr>
        <p:txBody>
          <a:bodyPr wrap="square" rtlCol="0">
            <a:spAutoFit/>
          </a:bodyPr>
          <a:lstStyle/>
          <a:p>
            <a:pPr marL="457200" indent="-457200">
              <a:buFont typeface="Arial"/>
              <a:buChar char="•"/>
            </a:pPr>
            <a:r>
              <a:rPr lang="en-US" sz="3200" dirty="0" smtClean="0"/>
              <a:t>Velocity scaling for large and small r</a:t>
            </a:r>
            <a:endParaRPr lang="en-US" sz="3200" dirty="0"/>
          </a:p>
        </p:txBody>
      </p:sp>
      <p:pic>
        <p:nvPicPr>
          <p:cNvPr id="10" name="Picture 9"/>
          <p:cNvPicPr>
            <a:picLocks noChangeAspect="1"/>
          </p:cNvPicPr>
          <p:nvPr/>
        </p:nvPicPr>
        <p:blipFill>
          <a:blip r:embed="rId3"/>
          <a:stretch>
            <a:fillRect/>
          </a:stretch>
        </p:blipFill>
        <p:spPr>
          <a:xfrm>
            <a:off x="2671328" y="1654760"/>
            <a:ext cx="3441700" cy="469900"/>
          </a:xfrm>
          <a:prstGeom prst="rect">
            <a:avLst/>
          </a:prstGeom>
        </p:spPr>
      </p:pic>
      <p:pic>
        <p:nvPicPr>
          <p:cNvPr id="11" name="Picture 10"/>
          <p:cNvPicPr>
            <a:picLocks noChangeAspect="1"/>
          </p:cNvPicPr>
          <p:nvPr/>
        </p:nvPicPr>
        <p:blipFill>
          <a:blip r:embed="rId4"/>
          <a:stretch>
            <a:fillRect/>
          </a:stretch>
        </p:blipFill>
        <p:spPr>
          <a:xfrm>
            <a:off x="2667000" y="2291433"/>
            <a:ext cx="3810000" cy="495300"/>
          </a:xfrm>
          <a:prstGeom prst="rect">
            <a:avLst/>
          </a:prstGeom>
        </p:spPr>
      </p:pic>
      <p:cxnSp>
        <p:nvCxnSpPr>
          <p:cNvPr id="13" name="Straight Arrow Connector 12"/>
          <p:cNvCxnSpPr/>
          <p:nvPr/>
        </p:nvCxnSpPr>
        <p:spPr>
          <a:xfrm>
            <a:off x="1739413" y="2786733"/>
            <a:ext cx="1339073" cy="171393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15" name="Picture 14"/>
          <p:cNvPicPr>
            <a:picLocks noChangeAspect="1"/>
          </p:cNvPicPr>
          <p:nvPr/>
        </p:nvPicPr>
        <p:blipFill>
          <a:blip r:embed="rId5"/>
          <a:stretch>
            <a:fillRect/>
          </a:stretch>
        </p:blipFill>
        <p:spPr>
          <a:xfrm>
            <a:off x="1521863" y="2401881"/>
            <a:ext cx="355600" cy="266700"/>
          </a:xfrm>
          <a:prstGeom prst="rect">
            <a:avLst/>
          </a:prstGeom>
        </p:spPr>
      </p:pic>
    </p:spTree>
    <p:extLst>
      <p:ext uri="{BB962C8B-B14F-4D97-AF65-F5344CB8AC3E}">
        <p14:creationId xmlns:p14="http://schemas.microsoft.com/office/powerpoint/2010/main" val="41509673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8220"/>
            <a:ext cx="8229600" cy="1019553"/>
          </a:xfrm>
        </p:spPr>
        <p:txBody>
          <a:bodyPr>
            <a:normAutofit fontScale="90000"/>
          </a:bodyPr>
          <a:lstStyle/>
          <a:p>
            <a:r>
              <a:rPr lang="en-US" dirty="0"/>
              <a:t>Predictions of Murray and Chang </a:t>
            </a:r>
            <a:r>
              <a:rPr lang="en-US" dirty="0" smtClean="0"/>
              <a:t>15 III</a:t>
            </a:r>
            <a:endParaRPr lang="en-US" dirty="0"/>
          </a:p>
        </p:txBody>
      </p:sp>
      <p:pic>
        <p:nvPicPr>
          <p:cNvPr id="3" name="Picture 2" descr="Murray_Chang_2015_fig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4291" y="1657105"/>
            <a:ext cx="6131199" cy="4840421"/>
          </a:xfrm>
          <a:prstGeom prst="rect">
            <a:avLst/>
          </a:prstGeom>
        </p:spPr>
      </p:pic>
      <p:sp>
        <p:nvSpPr>
          <p:cNvPr id="5" name="TextBox 4"/>
          <p:cNvSpPr txBox="1"/>
          <p:nvPr/>
        </p:nvSpPr>
        <p:spPr>
          <a:xfrm>
            <a:off x="5396331" y="6488668"/>
            <a:ext cx="2472444" cy="369332"/>
          </a:xfrm>
          <a:prstGeom prst="rect">
            <a:avLst/>
          </a:prstGeom>
          <a:noFill/>
        </p:spPr>
        <p:txBody>
          <a:bodyPr wrap="square" rtlCol="0">
            <a:spAutoFit/>
          </a:bodyPr>
          <a:lstStyle/>
          <a:p>
            <a:r>
              <a:rPr lang="en-US" dirty="0" smtClean="0"/>
              <a:t>Murray &amp; Chang 2015</a:t>
            </a:r>
            <a:endParaRPr lang="en-US" dirty="0"/>
          </a:p>
        </p:txBody>
      </p:sp>
      <p:sp>
        <p:nvSpPr>
          <p:cNvPr id="4" name="TextBox 3"/>
          <p:cNvSpPr txBox="1"/>
          <p:nvPr/>
        </p:nvSpPr>
        <p:spPr>
          <a:xfrm>
            <a:off x="1780828" y="1057850"/>
            <a:ext cx="5458171" cy="584776"/>
          </a:xfrm>
          <a:prstGeom prst="rect">
            <a:avLst/>
          </a:prstGeom>
          <a:noFill/>
        </p:spPr>
        <p:txBody>
          <a:bodyPr wrap="square" rtlCol="0">
            <a:spAutoFit/>
          </a:bodyPr>
          <a:lstStyle/>
          <a:p>
            <a:pPr marL="285750" indent="-285750">
              <a:buFont typeface="Arial"/>
              <a:buChar char="•"/>
            </a:pPr>
            <a:r>
              <a:rPr lang="en-US" sz="3200" dirty="0" smtClean="0"/>
              <a:t>Mass in stars scales like t</a:t>
            </a:r>
            <a:r>
              <a:rPr lang="en-US" sz="3200" baseline="30000" dirty="0" smtClean="0"/>
              <a:t>2</a:t>
            </a:r>
            <a:endParaRPr lang="en-US" sz="3200" dirty="0"/>
          </a:p>
        </p:txBody>
      </p:sp>
      <p:cxnSp>
        <p:nvCxnSpPr>
          <p:cNvPr id="7" name="Straight Arrow Connector 6"/>
          <p:cNvCxnSpPr/>
          <p:nvPr/>
        </p:nvCxnSpPr>
        <p:spPr>
          <a:xfrm>
            <a:off x="3175120" y="2733536"/>
            <a:ext cx="1159609" cy="80073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2222584" y="2251733"/>
            <a:ext cx="2112145" cy="523220"/>
          </a:xfrm>
          <a:prstGeom prst="rect">
            <a:avLst/>
          </a:prstGeom>
          <a:noFill/>
        </p:spPr>
        <p:txBody>
          <a:bodyPr wrap="square" rtlCol="0">
            <a:spAutoFit/>
          </a:bodyPr>
          <a:lstStyle/>
          <a:p>
            <a:r>
              <a:rPr lang="en-US" sz="2800" dirty="0">
                <a:solidFill>
                  <a:schemeClr val="bg1"/>
                </a:solidFill>
              </a:rPr>
              <a:t>t</a:t>
            </a:r>
            <a:r>
              <a:rPr lang="en-US" sz="2800" baseline="30000" dirty="0" smtClean="0">
                <a:solidFill>
                  <a:schemeClr val="bg1"/>
                </a:solidFill>
              </a:rPr>
              <a:t>2</a:t>
            </a:r>
            <a:r>
              <a:rPr lang="en-US" sz="2800" dirty="0" smtClean="0">
                <a:solidFill>
                  <a:schemeClr val="bg1"/>
                </a:solidFill>
              </a:rPr>
              <a:t> scaling</a:t>
            </a:r>
            <a:endParaRPr lang="en-US" sz="2800" dirty="0">
              <a:solidFill>
                <a:schemeClr val="bg1"/>
              </a:solidFill>
            </a:endParaRPr>
          </a:p>
        </p:txBody>
      </p:sp>
    </p:spTree>
    <p:extLst>
      <p:ext uri="{BB962C8B-B14F-4D97-AF65-F5344CB8AC3E}">
        <p14:creationId xmlns:p14="http://schemas.microsoft.com/office/powerpoint/2010/main" val="16671458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Adiabatic Heating in Turbulence</a:t>
            </a:r>
            <a:endParaRPr lang="en-US" dirty="0"/>
          </a:p>
        </p:txBody>
      </p:sp>
      <p:pic>
        <p:nvPicPr>
          <p:cNvPr id="4" name="Picture 3" descr="Robertson_Goldreic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55700"/>
            <a:ext cx="9144000" cy="5702300"/>
          </a:xfrm>
          <a:prstGeom prst="rect">
            <a:avLst/>
          </a:prstGeom>
        </p:spPr>
      </p:pic>
      <p:sp>
        <p:nvSpPr>
          <p:cNvPr id="5" name="TextBox 4"/>
          <p:cNvSpPr txBox="1"/>
          <p:nvPr/>
        </p:nvSpPr>
        <p:spPr>
          <a:xfrm>
            <a:off x="6185898" y="89972"/>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spTree>
    <p:extLst>
      <p:ext uri="{BB962C8B-B14F-4D97-AF65-F5344CB8AC3E}">
        <p14:creationId xmlns:p14="http://schemas.microsoft.com/office/powerpoint/2010/main" val="16067552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Numerical Simulations to test those theories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Box  L </a:t>
            </a:r>
            <a:r>
              <a:rPr lang="en-US" dirty="0"/>
              <a:t>= 16pc H</a:t>
            </a:r>
            <a:r>
              <a:rPr lang="en-US" baseline="-25000" dirty="0"/>
              <a:t>2</a:t>
            </a:r>
            <a:r>
              <a:rPr lang="en-US" dirty="0"/>
              <a:t>, </a:t>
            </a:r>
            <a:r>
              <a:rPr lang="en-US" dirty="0" err="1"/>
              <a:t>ρ</a:t>
            </a:r>
            <a:r>
              <a:rPr lang="en-US" dirty="0"/>
              <a:t> = 3x10</a:t>
            </a:r>
            <a:r>
              <a:rPr lang="en-US" baseline="30000" dirty="0"/>
              <a:t>-</a:t>
            </a:r>
            <a:r>
              <a:rPr lang="en-US" baseline="30000" dirty="0" smtClean="0"/>
              <a:t>22 </a:t>
            </a:r>
            <a:r>
              <a:rPr lang="en-US" dirty="0" smtClean="0"/>
              <a:t>gcm</a:t>
            </a:r>
            <a:r>
              <a:rPr lang="en-US" baseline="30000" dirty="0" smtClean="0"/>
              <a:t>-3</a:t>
            </a:r>
            <a:r>
              <a:rPr lang="en-US" dirty="0" smtClean="0"/>
              <a:t>, </a:t>
            </a:r>
          </a:p>
          <a:p>
            <a:pPr marL="0" indent="0">
              <a:buNone/>
            </a:pPr>
            <a:r>
              <a:rPr lang="en-US" dirty="0"/>
              <a:t>	</a:t>
            </a:r>
            <a:r>
              <a:rPr lang="en-US" dirty="0" err="1" smtClean="0"/>
              <a:t>c</a:t>
            </a:r>
            <a:r>
              <a:rPr lang="en-US" baseline="-25000" dirty="0" err="1" smtClean="0"/>
              <a:t>s</a:t>
            </a:r>
            <a:r>
              <a:rPr lang="en-US" dirty="0" smtClean="0"/>
              <a:t> </a:t>
            </a:r>
            <a:r>
              <a:rPr lang="en-US" dirty="0"/>
              <a:t>= 0.264 kms</a:t>
            </a:r>
            <a:r>
              <a:rPr lang="en-US" baseline="30000" dirty="0"/>
              <a:t>-</a:t>
            </a:r>
            <a:r>
              <a:rPr lang="en-US" baseline="30000" dirty="0" smtClean="0"/>
              <a:t>1</a:t>
            </a:r>
            <a:endParaRPr lang="en-US" dirty="0" smtClean="0"/>
          </a:p>
          <a:p>
            <a:endParaRPr lang="en-US" dirty="0" smtClean="0"/>
          </a:p>
          <a:p>
            <a:r>
              <a:rPr lang="en-US" dirty="0" smtClean="0"/>
              <a:t>M ~ 18,000 solar masses, T ~ 17 Kelvin</a:t>
            </a:r>
          </a:p>
          <a:p>
            <a:pPr marL="0" indent="0">
              <a:buNone/>
            </a:pPr>
            <a:endParaRPr lang="en-US" dirty="0" smtClean="0"/>
          </a:p>
          <a:p>
            <a:r>
              <a:rPr lang="en-US" dirty="0" err="1" smtClean="0"/>
              <a:t>Solenoidal</a:t>
            </a:r>
            <a:r>
              <a:rPr lang="en-US" dirty="0" smtClean="0"/>
              <a:t> stirring on 1 &lt; </a:t>
            </a:r>
            <a:r>
              <a:rPr lang="en-US" dirty="0" err="1" smtClean="0"/>
              <a:t>kL</a:t>
            </a:r>
            <a:r>
              <a:rPr lang="en-US" dirty="0" smtClean="0"/>
              <a:t> </a:t>
            </a:r>
            <a:r>
              <a:rPr lang="en-US" dirty="0"/>
              <a:t>&lt;</a:t>
            </a:r>
            <a:r>
              <a:rPr lang="en-US" dirty="0" smtClean="0"/>
              <a:t> 2 ~ (8pc scale)</a:t>
            </a:r>
          </a:p>
          <a:p>
            <a:endParaRPr lang="en-US" dirty="0" smtClean="0"/>
          </a:p>
          <a:p>
            <a:r>
              <a:rPr lang="en-US" dirty="0"/>
              <a:t>AMR from 128 cell root grid to 32k </a:t>
            </a:r>
            <a:r>
              <a:rPr lang="en-US" dirty="0" smtClean="0"/>
              <a:t>cells effective resolution of 100 AU</a:t>
            </a:r>
            <a:endParaRPr lang="en-US" dirty="0"/>
          </a:p>
          <a:p>
            <a:endParaRPr lang="en-US" dirty="0"/>
          </a:p>
        </p:txBody>
      </p:sp>
    </p:spTree>
    <p:extLst>
      <p:ext uri="{BB962C8B-B14F-4D97-AF65-F5344CB8AC3E}">
        <p14:creationId xmlns:p14="http://schemas.microsoft.com/office/powerpoint/2010/main" val="14743720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dissolve">
                                      <p:cBhvr>
                                        <p:cTn id="12" dur="500"/>
                                        <p:tgtEl>
                                          <p:spTgt spid="3">
                                            <p:txEl>
                                              <p:pRg st="5" end="5"/>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animEffect transition="in" filter="dissolve">
                                      <p:cBhvr>
                                        <p:cTn id="1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a:t>
            </a:r>
            <a:r>
              <a:rPr lang="en-US" sz="2400" dirty="0" err="1" smtClean="0">
                <a:solidFill>
                  <a:srgbClr val="FFFFFF"/>
                </a:solidFill>
              </a:rPr>
              <a:t>Shu</a:t>
            </a:r>
            <a:r>
              <a:rPr lang="en-US" sz="2400" dirty="0" smtClean="0">
                <a:solidFill>
                  <a:srgbClr val="FFFFFF"/>
                </a:solidFill>
              </a:rPr>
              <a:t>; Myers</a:t>
            </a:r>
          </a:p>
          <a:p>
            <a:pPr marL="262254" indent="-262254" defTabSz="344677">
              <a:spcBef>
                <a:spcPts val="2400"/>
              </a:spcBef>
              <a:defRPr sz="1800">
                <a:solidFill>
                  <a:srgbClr val="000000"/>
                </a:solidFill>
              </a:defRPr>
            </a:pPr>
            <a:r>
              <a:rPr lang="en-US" sz="2800" dirty="0" smtClean="0">
                <a:solidFill>
                  <a:srgbClr val="FFFFFF"/>
                </a:solidFill>
              </a:rPr>
              <a:t>Recover Larson’s size-</a:t>
            </a:r>
            <a:r>
              <a:rPr lang="en-US" sz="2800" dirty="0" err="1" smtClean="0">
                <a:solidFill>
                  <a:srgbClr val="FFFFFF"/>
                </a:solidFill>
              </a:rPr>
              <a:t>linewidth</a:t>
            </a:r>
            <a:r>
              <a:rPr lang="en-US" sz="2800" dirty="0" smtClean="0">
                <a:solidFill>
                  <a:srgbClr val="FFFFFF"/>
                </a:solidFill>
              </a:rPr>
              <a:t> relation, and deviations from it in collapsing 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562673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49081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dirty="0" smtClean="0">
                <a:effectLst>
                  <a:outerShdw blurRad="50800" dist="38100" dir="2700000" algn="tl" rotWithShape="0">
                    <a:srgbClr val="000000">
                      <a:alpha val="43000"/>
                    </a:srgbClr>
                  </a:outerShdw>
                </a:effectLst>
              </a:rPr>
              <a:t>Phenomenology of Star Formation</a:t>
            </a:r>
          </a:p>
          <a:p>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Analytic Theories of Star Formation</a:t>
            </a:r>
          </a:p>
          <a:p>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Numerical Simulations and Results</a:t>
            </a:r>
          </a:p>
          <a:p>
            <a:pPr marL="0" indent="0">
              <a:buNone/>
            </a:pPr>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Conclusions</a:t>
            </a:r>
            <a:endParaRPr lang="en-US" dirty="0">
              <a:effectLst>
                <a:outerShdw blurRad="50800" dist="38100" dir="2700000" algn="tl" rotWithShape="0">
                  <a:srgbClr val="000000">
                    <a:alpha val="43000"/>
                  </a:srgbClr>
                </a:outerShdw>
              </a:effectLst>
            </a:endParaRPr>
          </a:p>
        </p:txBody>
      </p:sp>
    </p:spTree>
    <p:extLst>
      <p:ext uri="{BB962C8B-B14F-4D97-AF65-F5344CB8AC3E}">
        <p14:creationId xmlns:p14="http://schemas.microsoft.com/office/powerpoint/2010/main" val="29265909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a:t>
            </a:r>
            <a:r>
              <a:rPr lang="en-US" sz="2400" dirty="0" err="1" smtClean="0">
                <a:solidFill>
                  <a:srgbClr val="FFFFFF"/>
                </a:solidFill>
              </a:rPr>
              <a:t>Shu</a:t>
            </a:r>
            <a:r>
              <a:rPr lang="en-US" sz="2400" dirty="0" smtClean="0">
                <a:solidFill>
                  <a:srgbClr val="FFFFFF"/>
                </a:solidFill>
              </a:rPr>
              <a:t>; Myers</a:t>
            </a:r>
          </a:p>
          <a:p>
            <a:pPr marL="262254" indent="-262254" defTabSz="344677">
              <a:spcBef>
                <a:spcPts val="2400"/>
              </a:spcBef>
              <a:defRPr sz="1800">
                <a:solidFill>
                  <a:srgbClr val="000000"/>
                </a:solidFill>
              </a:defRPr>
            </a:pPr>
            <a:r>
              <a:rPr lang="en-US" sz="2800" dirty="0" smtClean="0">
                <a:solidFill>
                  <a:srgbClr val="FFFFFF"/>
                </a:solidFill>
              </a:rPr>
              <a:t>Recover Larson’s size-</a:t>
            </a:r>
            <a:r>
              <a:rPr lang="en-US" sz="2800" dirty="0" err="1" smtClean="0">
                <a:solidFill>
                  <a:srgbClr val="FFFFFF"/>
                </a:solidFill>
              </a:rPr>
              <a:t>linewidth</a:t>
            </a:r>
            <a:r>
              <a:rPr lang="en-US" sz="2800" dirty="0" smtClean="0">
                <a:solidFill>
                  <a:srgbClr val="FFFFFF"/>
                </a:solidFill>
              </a:rPr>
              <a:t> relation, and deviations from it in collapsing 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4246843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u.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461" y="1131378"/>
            <a:ext cx="7178720" cy="5384041"/>
          </a:xfrm>
          <a:prstGeom prst="rect">
            <a:avLst/>
          </a:prstGeom>
        </p:spPr>
      </p:pic>
      <p:pic>
        <p:nvPicPr>
          <p:cNvPr id="16" name="Picture 1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0760" y="349455"/>
            <a:ext cx="3776524" cy="781923"/>
          </a:xfrm>
          <a:prstGeom prst="rect">
            <a:avLst/>
          </a:prstGeom>
        </p:spPr>
      </p:pic>
    </p:spTree>
    <p:extLst>
      <p:ext uri="{BB962C8B-B14F-4D97-AF65-F5344CB8AC3E}">
        <p14:creationId xmlns:p14="http://schemas.microsoft.com/office/powerpoint/2010/main" val="34847101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a:t>
            </a:r>
            <a:r>
              <a:rPr lang="en-US" sz="2400" dirty="0" err="1" smtClean="0">
                <a:solidFill>
                  <a:srgbClr val="FFFFFF"/>
                </a:solidFill>
              </a:rPr>
              <a:t>Shu</a:t>
            </a:r>
            <a:r>
              <a:rPr lang="en-US" sz="2400" dirty="0" smtClean="0">
                <a:solidFill>
                  <a:srgbClr val="FFFFFF"/>
                </a:solidFill>
              </a:rPr>
              <a:t>; Myers</a:t>
            </a:r>
          </a:p>
          <a:p>
            <a:pPr marL="262254" indent="-262254" defTabSz="344677">
              <a:spcBef>
                <a:spcPts val="2400"/>
              </a:spcBef>
              <a:defRPr sz="1800">
                <a:solidFill>
                  <a:srgbClr val="000000"/>
                </a:solidFill>
              </a:defRPr>
            </a:pPr>
            <a:r>
              <a:rPr lang="en-US" sz="2800" dirty="0" smtClean="0">
                <a:solidFill>
                  <a:srgbClr val="FFFFFF"/>
                </a:solidFill>
              </a:rPr>
              <a:t>Recover Larson’s size-</a:t>
            </a:r>
            <a:r>
              <a:rPr lang="en-US" sz="2800" dirty="0" err="1" smtClean="0">
                <a:solidFill>
                  <a:srgbClr val="FFFFFF"/>
                </a:solidFill>
              </a:rPr>
              <a:t>linewidth</a:t>
            </a:r>
            <a:r>
              <a:rPr lang="en-US" sz="2800" dirty="0" smtClean="0">
                <a:solidFill>
                  <a:srgbClr val="FFFFFF"/>
                </a:solidFill>
              </a:rPr>
              <a:t> relation, and deviations from it in collapsing 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37681668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D_velocity_ID1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300" y="1162003"/>
            <a:ext cx="7315200" cy="5486400"/>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3142" y="538835"/>
            <a:ext cx="4637527" cy="623168"/>
          </a:xfrm>
          <a:prstGeom prst="rect">
            <a:avLst/>
          </a:prstGeom>
        </p:spPr>
      </p:pic>
    </p:spTree>
    <p:extLst>
      <p:ext uri="{BB962C8B-B14F-4D97-AF65-F5344CB8AC3E}">
        <p14:creationId xmlns:p14="http://schemas.microsoft.com/office/powerpoint/2010/main" val="21180402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Adiabatic Heating in Turbulence</a:t>
            </a:r>
            <a:endParaRPr lang="en-US" dirty="0"/>
          </a:p>
        </p:txBody>
      </p:sp>
      <p:pic>
        <p:nvPicPr>
          <p:cNvPr id="4" name="Picture 3" descr="Robertson_Goldreic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55700"/>
            <a:ext cx="9144000" cy="5702300"/>
          </a:xfrm>
          <a:prstGeom prst="rect">
            <a:avLst/>
          </a:prstGeom>
        </p:spPr>
      </p:pic>
      <p:sp>
        <p:nvSpPr>
          <p:cNvPr id="5" name="TextBox 4"/>
          <p:cNvSpPr txBox="1"/>
          <p:nvPr/>
        </p:nvSpPr>
        <p:spPr>
          <a:xfrm>
            <a:off x="6185898" y="89972"/>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spTree>
    <p:extLst>
      <p:ext uri="{BB962C8B-B14F-4D97-AF65-F5344CB8AC3E}">
        <p14:creationId xmlns:p14="http://schemas.microsoft.com/office/powerpoint/2010/main" val="1672399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D_velocity_ID1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300" y="1162003"/>
            <a:ext cx="7315200" cy="5486400"/>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3142" y="538835"/>
            <a:ext cx="4637527" cy="623168"/>
          </a:xfrm>
          <a:prstGeom prst="rect">
            <a:avLst/>
          </a:prstGeom>
        </p:spPr>
      </p:pic>
    </p:spTree>
    <p:extLst>
      <p:ext uri="{BB962C8B-B14F-4D97-AF65-F5344CB8AC3E}">
        <p14:creationId xmlns:p14="http://schemas.microsoft.com/office/powerpoint/2010/main" val="9302540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a:solidFill>
                  <a:srgbClr val="FFFFFF"/>
                </a:solidFill>
              </a:rPr>
              <a:t>Find an attractor for the density profile </a:t>
            </a:r>
            <a:r>
              <a:rPr lang="en-US" sz="2800" dirty="0" err="1">
                <a:solidFill>
                  <a:srgbClr val="FFFFFF"/>
                </a:solidFill>
              </a:rPr>
              <a:t>ρ</a:t>
            </a:r>
            <a:r>
              <a:rPr lang="en-US" sz="2800" dirty="0">
                <a:solidFill>
                  <a:srgbClr val="FFFFFF"/>
                </a:solidFill>
              </a:rPr>
              <a:t>(</a:t>
            </a:r>
            <a:r>
              <a:rPr lang="en-US" sz="2800" dirty="0" err="1">
                <a:solidFill>
                  <a:srgbClr val="FFFFFF"/>
                </a:solidFill>
              </a:rPr>
              <a:t>r,t</a:t>
            </a:r>
            <a:r>
              <a:rPr lang="en-US" sz="2800" dirty="0">
                <a:solidFill>
                  <a:srgbClr val="FFFFFF"/>
                </a:solidFill>
              </a:rPr>
              <a:t>)→</a:t>
            </a:r>
            <a:r>
              <a:rPr lang="en-US" sz="2800" dirty="0" err="1">
                <a:solidFill>
                  <a:srgbClr val="FFFFFF"/>
                </a:solidFill>
              </a:rPr>
              <a:t>ρ</a:t>
            </a:r>
            <a:r>
              <a:rPr lang="en-US" sz="2800" dirty="0">
                <a:solidFill>
                  <a:srgbClr val="FFFFFF"/>
                </a:solidFill>
              </a:rPr>
              <a:t>(r) for </a:t>
            </a:r>
            <a:r>
              <a:rPr lang="en-US" sz="2800" dirty="0" err="1">
                <a:solidFill>
                  <a:srgbClr val="FFFFFF"/>
                </a:solidFill>
              </a:rPr>
              <a:t>r</a:t>
            </a:r>
            <a:r>
              <a:rPr lang="en-US" sz="2800" baseline="-5999" dirty="0" err="1">
                <a:solidFill>
                  <a:srgbClr val="FFFFFF"/>
                </a:solidFill>
              </a:rPr>
              <a:t>d</a:t>
            </a:r>
            <a:r>
              <a:rPr lang="en-US" sz="2800" dirty="0">
                <a:solidFill>
                  <a:srgbClr val="FFFFFF"/>
                </a:solidFill>
              </a:rPr>
              <a:t>&lt;r&lt;r</a:t>
            </a:r>
            <a:r>
              <a:rPr lang="en-US" sz="2800" baseline="-5999" dirty="0">
                <a:solidFill>
                  <a:srgbClr val="FFFFFF"/>
                </a:solidFill>
              </a:rPr>
              <a:t>*</a:t>
            </a:r>
            <a:r>
              <a:rPr lang="en-US" sz="2800" dirty="0">
                <a:solidFill>
                  <a:srgbClr val="FFFFFF"/>
                </a:solidFill>
              </a:rPr>
              <a:t>(t</a:t>
            </a:r>
            <a:r>
              <a:rPr lang="en-US" sz="2800" dirty="0" smtClean="0">
                <a:solidFill>
                  <a:srgbClr val="FFFFFF"/>
                </a:solidFill>
              </a:rPr>
              <a:t>)</a:t>
            </a:r>
          </a:p>
          <a:p>
            <a:pPr marL="262254" indent="-262254" defTabSz="344677">
              <a:spcBef>
                <a:spcPts val="2400"/>
              </a:spcBef>
              <a:defRPr sz="1800">
                <a:solidFill>
                  <a:srgbClr val="000000"/>
                </a:solidFill>
              </a:defRPr>
            </a:pPr>
            <a:r>
              <a:rPr lang="en-US" sz="2800" dirty="0">
                <a:solidFill>
                  <a:srgbClr val="FFFFFF"/>
                </a:solidFill>
              </a:rPr>
              <a:t>Disks form first then stars</a:t>
            </a:r>
          </a:p>
          <a:p>
            <a:pPr marL="662304" lvl="1" indent="-262254" defTabSz="344677">
              <a:spcBef>
                <a:spcPts val="2400"/>
              </a:spcBef>
              <a:defRPr sz="1800">
                <a:solidFill>
                  <a:srgbClr val="000000"/>
                </a:solidFill>
              </a:defRPr>
            </a:pPr>
            <a:r>
              <a:rPr lang="en-US" sz="2400" dirty="0">
                <a:solidFill>
                  <a:srgbClr val="FFFFFF"/>
                </a:solidFill>
              </a:rPr>
              <a:t>Disks are around Q = 1, cycle around marginal stability over </a:t>
            </a:r>
            <a:r>
              <a:rPr lang="en-US" sz="2400" dirty="0" smtClean="0">
                <a:solidFill>
                  <a:srgbClr val="FFFFFF"/>
                </a:solidFill>
              </a:rPr>
              <a:t>time</a:t>
            </a:r>
            <a:endParaRPr lang="en-US" sz="2800" dirty="0">
              <a:solidFill>
                <a:srgbClr val="FFFFFF"/>
              </a:solidFill>
            </a:endParaRPr>
          </a:p>
        </p:txBody>
      </p:sp>
    </p:spTree>
    <p:extLst>
      <p:ext uri="{BB962C8B-B14F-4D97-AF65-F5344CB8AC3E}">
        <p14:creationId xmlns:p14="http://schemas.microsoft.com/office/powerpoint/2010/main" val="42672135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HD_avg_dens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1564" y="1010239"/>
            <a:ext cx="7326299" cy="5494724"/>
          </a:xfrm>
          <a:prstGeom prst="rect">
            <a:avLst/>
          </a:prstGeom>
        </p:spPr>
      </p:pic>
      <p:pic>
        <p:nvPicPr>
          <p:cNvPr id="14" name="Picture 1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5628" y="218750"/>
            <a:ext cx="3773377" cy="791489"/>
          </a:xfrm>
          <a:prstGeom prst="rect">
            <a:avLst/>
          </a:prstGeom>
        </p:spPr>
      </p:pic>
    </p:spTree>
    <p:extLst>
      <p:ext uri="{BB962C8B-B14F-4D97-AF65-F5344CB8AC3E}">
        <p14:creationId xmlns:p14="http://schemas.microsoft.com/office/powerpoint/2010/main" val="41700885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a:solidFill>
                  <a:srgbClr val="FFFFFF"/>
                </a:solidFill>
              </a:rPr>
              <a:t>Find an attractor for the density profile </a:t>
            </a:r>
            <a:r>
              <a:rPr lang="en-US" sz="2800" dirty="0" err="1">
                <a:solidFill>
                  <a:srgbClr val="FFFFFF"/>
                </a:solidFill>
              </a:rPr>
              <a:t>ρ</a:t>
            </a:r>
            <a:r>
              <a:rPr lang="en-US" sz="2800" dirty="0">
                <a:solidFill>
                  <a:srgbClr val="FFFFFF"/>
                </a:solidFill>
              </a:rPr>
              <a:t>(</a:t>
            </a:r>
            <a:r>
              <a:rPr lang="en-US" sz="2800" dirty="0" err="1">
                <a:solidFill>
                  <a:srgbClr val="FFFFFF"/>
                </a:solidFill>
              </a:rPr>
              <a:t>r,t</a:t>
            </a:r>
            <a:r>
              <a:rPr lang="en-US" sz="2800" dirty="0">
                <a:solidFill>
                  <a:srgbClr val="FFFFFF"/>
                </a:solidFill>
              </a:rPr>
              <a:t>)→</a:t>
            </a:r>
            <a:r>
              <a:rPr lang="en-US" sz="2800" dirty="0" err="1">
                <a:solidFill>
                  <a:srgbClr val="FFFFFF"/>
                </a:solidFill>
              </a:rPr>
              <a:t>ρ</a:t>
            </a:r>
            <a:r>
              <a:rPr lang="en-US" sz="2800" dirty="0">
                <a:solidFill>
                  <a:srgbClr val="FFFFFF"/>
                </a:solidFill>
              </a:rPr>
              <a:t>(r) for </a:t>
            </a:r>
            <a:r>
              <a:rPr lang="en-US" sz="2800" dirty="0" err="1">
                <a:solidFill>
                  <a:srgbClr val="FFFFFF"/>
                </a:solidFill>
              </a:rPr>
              <a:t>r</a:t>
            </a:r>
            <a:r>
              <a:rPr lang="en-US" sz="2800" baseline="-5999" dirty="0" err="1">
                <a:solidFill>
                  <a:srgbClr val="FFFFFF"/>
                </a:solidFill>
              </a:rPr>
              <a:t>d</a:t>
            </a:r>
            <a:r>
              <a:rPr lang="en-US" sz="2800" dirty="0">
                <a:solidFill>
                  <a:srgbClr val="FFFFFF"/>
                </a:solidFill>
              </a:rPr>
              <a:t>&lt;r&lt;r</a:t>
            </a:r>
            <a:r>
              <a:rPr lang="en-US" sz="2800" baseline="-5999" dirty="0">
                <a:solidFill>
                  <a:srgbClr val="FFFFFF"/>
                </a:solidFill>
              </a:rPr>
              <a:t>*</a:t>
            </a:r>
            <a:r>
              <a:rPr lang="en-US" sz="2800" dirty="0">
                <a:solidFill>
                  <a:srgbClr val="FFFFFF"/>
                </a:solidFill>
              </a:rPr>
              <a:t>(t</a:t>
            </a:r>
            <a:r>
              <a:rPr lang="en-US" sz="2800" dirty="0" smtClean="0">
                <a:solidFill>
                  <a:srgbClr val="FFFFFF"/>
                </a:solidFill>
              </a:rPr>
              <a:t>)</a:t>
            </a:r>
          </a:p>
          <a:p>
            <a:pPr marL="262254" indent="-262254" defTabSz="344677">
              <a:spcBef>
                <a:spcPts val="2400"/>
              </a:spcBef>
              <a:defRPr sz="1800">
                <a:solidFill>
                  <a:srgbClr val="000000"/>
                </a:solidFill>
              </a:defRPr>
            </a:pPr>
            <a:r>
              <a:rPr lang="en-US" sz="2800" dirty="0">
                <a:solidFill>
                  <a:srgbClr val="FFFFFF"/>
                </a:solidFill>
              </a:rPr>
              <a:t>Disks form first then stars</a:t>
            </a:r>
          </a:p>
          <a:p>
            <a:pPr marL="662304" lvl="1" indent="-262254" defTabSz="344677">
              <a:spcBef>
                <a:spcPts val="2400"/>
              </a:spcBef>
              <a:defRPr sz="1800">
                <a:solidFill>
                  <a:srgbClr val="000000"/>
                </a:solidFill>
              </a:defRPr>
            </a:pPr>
            <a:r>
              <a:rPr lang="en-US" sz="2400" dirty="0">
                <a:solidFill>
                  <a:srgbClr val="FFFFFF"/>
                </a:solidFill>
              </a:rPr>
              <a:t>Disks are around Q = 1, cycle around marginal stability over </a:t>
            </a:r>
            <a:r>
              <a:rPr lang="en-US" sz="2400" dirty="0" smtClean="0">
                <a:solidFill>
                  <a:srgbClr val="FFFFFF"/>
                </a:solidFill>
              </a:rPr>
              <a:t>time</a:t>
            </a:r>
            <a:endParaRPr lang="en-US" sz="2800" dirty="0">
              <a:solidFill>
                <a:srgbClr val="FFFFFF"/>
              </a:solidFill>
            </a:endParaRPr>
          </a:p>
        </p:txBody>
      </p:sp>
    </p:spTree>
    <p:extLst>
      <p:ext uri="{BB962C8B-B14F-4D97-AF65-F5344CB8AC3E}">
        <p14:creationId xmlns:p14="http://schemas.microsoft.com/office/powerpoint/2010/main" val="7235930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751"/>
            <a:ext cx="8229600" cy="1143000"/>
          </a:xfrm>
        </p:spPr>
        <p:txBody>
          <a:bodyPr/>
          <a:lstStyle/>
          <a:p>
            <a:r>
              <a:rPr lang="en-US" dirty="0" smtClean="0"/>
              <a:t>The Stellar Disk</a:t>
            </a:r>
            <a:endParaRPr lang="en-US" dirty="0"/>
          </a:p>
        </p:txBody>
      </p:sp>
      <p:pic>
        <p:nvPicPr>
          <p:cNvPr id="6" name="Picture 5" descr="f3b.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2292" y="920768"/>
            <a:ext cx="6229803" cy="5677795"/>
          </a:xfrm>
          <a:prstGeom prst="rect">
            <a:avLst/>
          </a:prstGeom>
        </p:spPr>
      </p:pic>
    </p:spTree>
    <p:extLst>
      <p:ext uri="{BB962C8B-B14F-4D97-AF65-F5344CB8AC3E}">
        <p14:creationId xmlns:p14="http://schemas.microsoft.com/office/powerpoint/2010/main" val="1442213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hape 59"/>
          <p:cNvSpPr>
            <a:spLocks noGrp="1"/>
          </p:cNvSpPr>
          <p:nvPr>
            <p:ph type="title"/>
          </p:nvPr>
        </p:nvSpPr>
        <p:spPr>
          <a:prstGeom prst="rect">
            <a:avLst/>
          </a:prstGeom>
        </p:spPr>
        <p:txBody>
          <a:bodyPr>
            <a:normAutofit/>
          </a:bodyPr>
          <a:lstStyle>
            <a:lvl1pPr defTabSz="490727">
              <a:defRPr sz="6719"/>
            </a:lvl1pPr>
          </a:lstStyle>
          <a:p>
            <a:pPr lvl="0">
              <a:defRPr sz="1800">
                <a:solidFill>
                  <a:srgbClr val="000000"/>
                </a:solidFill>
              </a:defRPr>
            </a:pPr>
            <a:r>
              <a:rPr lang="en-US" sz="4700" dirty="0" smtClean="0">
                <a:solidFill>
                  <a:srgbClr val="FFFFFF"/>
                </a:solidFill>
              </a:rPr>
              <a:t>Where do Stars form?</a:t>
            </a:r>
            <a:endParaRPr sz="4700" dirty="0">
              <a:solidFill>
                <a:srgbClr val="FFFFFF"/>
              </a:solidFill>
            </a:endParaRPr>
          </a:p>
        </p:txBody>
      </p:sp>
      <p:pic>
        <p:nvPicPr>
          <p:cNvPr id="60" name="Dame et al (2001) CO map.png"/>
          <p:cNvPicPr/>
          <p:nvPr/>
        </p:nvPicPr>
        <p:blipFill>
          <a:blip r:embed="rId3">
            <a:extLst/>
          </a:blip>
          <a:srcRect l="1188" r="2125" b="25126"/>
          <a:stretch>
            <a:fillRect/>
          </a:stretch>
        </p:blipFill>
        <p:spPr>
          <a:xfrm>
            <a:off x="99482" y="1907505"/>
            <a:ext cx="8944937" cy="1889632"/>
          </a:xfrm>
          <a:prstGeom prst="rect">
            <a:avLst/>
          </a:prstGeom>
          <a:ln w="12700">
            <a:miter lim="400000"/>
          </a:ln>
        </p:spPr>
      </p:pic>
      <p:sp>
        <p:nvSpPr>
          <p:cNvPr id="61" name="Shape 61"/>
          <p:cNvSpPr/>
          <p:nvPr/>
        </p:nvSpPr>
        <p:spPr>
          <a:xfrm>
            <a:off x="3644165" y="5576913"/>
            <a:ext cx="2503217"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a:solidFill>
                  <a:srgbClr val="FFFFFF"/>
                </a:solidFill>
              </a:rPr>
              <a:t>Dame et al. (2001) ApJ 547 792</a:t>
            </a:r>
          </a:p>
        </p:txBody>
      </p:sp>
      <p:pic>
        <p:nvPicPr>
          <p:cNvPr id="62" name="WMAP free-free.png"/>
          <p:cNvPicPr/>
          <p:nvPr/>
        </p:nvPicPr>
        <p:blipFill>
          <a:blip r:embed="rId4">
            <a:extLst/>
          </a:blip>
          <a:srcRect l="7205" t="40236" r="8603" b="34283"/>
          <a:stretch>
            <a:fillRect/>
          </a:stretch>
        </p:blipFill>
        <p:spPr>
          <a:xfrm>
            <a:off x="74647" y="3794191"/>
            <a:ext cx="8867918" cy="2683865"/>
          </a:xfrm>
          <a:prstGeom prst="rect">
            <a:avLst/>
          </a:prstGeom>
          <a:ln w="12700">
            <a:miter lim="400000"/>
          </a:ln>
        </p:spPr>
      </p:pic>
    </p:spTree>
    <p:extLst>
      <p:ext uri="{BB962C8B-B14F-4D97-AF65-F5344CB8AC3E}">
        <p14:creationId xmlns:p14="http://schemas.microsoft.com/office/powerpoint/2010/main" val="1325803523"/>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Hydro - SFE</a:t>
            </a:r>
            <a:endParaRPr lang="en-US" dirty="0"/>
          </a:p>
        </p:txBody>
      </p:sp>
      <p:pic>
        <p:nvPicPr>
          <p:cNvPr id="3" name="Picture 2" descr="sfr_hydro.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0652" y="928510"/>
            <a:ext cx="7315200" cy="5486400"/>
          </a:xfrm>
          <a:prstGeom prst="rect">
            <a:avLst/>
          </a:prstGeom>
        </p:spPr>
      </p:pic>
    </p:spTree>
    <p:extLst>
      <p:ext uri="{BB962C8B-B14F-4D97-AF65-F5344CB8AC3E}">
        <p14:creationId xmlns:p14="http://schemas.microsoft.com/office/powerpoint/2010/main" val="17835284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does M(t) ≈ t</a:t>
            </a:r>
            <a:r>
              <a:rPr lang="en-US" baseline="30000" dirty="0" smtClean="0"/>
              <a:t>2</a:t>
            </a:r>
            <a:r>
              <a:rPr lang="en-US" dirty="0" smtClean="0"/>
              <a:t>?</a:t>
            </a:r>
            <a:endParaRPr lang="en-US" dirty="0"/>
          </a:p>
        </p:txBody>
      </p:sp>
      <p:sp>
        <p:nvSpPr>
          <p:cNvPr id="3" name="Content Placeholder 2"/>
          <p:cNvSpPr>
            <a:spLocks noGrp="1"/>
          </p:cNvSpPr>
          <p:nvPr>
            <p:ph idx="1"/>
          </p:nvPr>
        </p:nvSpPr>
        <p:spPr>
          <a:xfrm>
            <a:off x="457200" y="1600200"/>
            <a:ext cx="8229600" cy="636329"/>
          </a:xfrm>
        </p:spPr>
        <p:txBody>
          <a:bodyPr>
            <a:normAutofit fontScale="85000" lnSpcReduction="10000"/>
          </a:bodyPr>
          <a:lstStyle/>
          <a:p>
            <a:r>
              <a:rPr lang="en-US" dirty="0" smtClean="0"/>
              <a:t>Density is constant (independent of time) at small r</a:t>
            </a:r>
            <a:endParaRPr lang="en-US" dirty="0"/>
          </a:p>
          <a:p>
            <a:endParaRPr lang="en-US" dirty="0"/>
          </a:p>
        </p:txBody>
      </p:sp>
      <p:pic>
        <p:nvPicPr>
          <p:cNvPr id="4" name="Picture 3"/>
          <p:cNvPicPr>
            <a:picLocks noChangeAspect="1"/>
          </p:cNvPicPr>
          <p:nvPr/>
        </p:nvPicPr>
        <p:blipFill>
          <a:blip r:embed="rId2"/>
          <a:stretch>
            <a:fillRect/>
          </a:stretch>
        </p:blipFill>
        <p:spPr>
          <a:xfrm>
            <a:off x="3263900" y="2236529"/>
            <a:ext cx="2616200" cy="469900"/>
          </a:xfrm>
          <a:prstGeom prst="rect">
            <a:avLst/>
          </a:prstGeom>
        </p:spPr>
      </p:pic>
      <p:sp>
        <p:nvSpPr>
          <p:cNvPr id="6" name="Content Placeholder 2"/>
          <p:cNvSpPr txBox="1">
            <a:spLocks/>
          </p:cNvSpPr>
          <p:nvPr/>
        </p:nvSpPr>
        <p:spPr>
          <a:xfrm>
            <a:off x="609600" y="291658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smtClean="0"/>
          </a:p>
          <a:p>
            <a:endParaRPr lang="en-US" dirty="0"/>
          </a:p>
        </p:txBody>
      </p:sp>
      <p:sp>
        <p:nvSpPr>
          <p:cNvPr id="7" name="Content Placeholder 2"/>
          <p:cNvSpPr txBox="1">
            <a:spLocks/>
          </p:cNvSpPr>
          <p:nvPr/>
        </p:nvSpPr>
        <p:spPr>
          <a:xfrm>
            <a:off x="457200" y="284755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smtClean="0"/>
              <a:t>Infall</a:t>
            </a:r>
            <a:r>
              <a:rPr lang="en-US" dirty="0" smtClean="0"/>
              <a:t> velocity scales with mass</a:t>
            </a:r>
          </a:p>
          <a:p>
            <a:endParaRPr lang="en-US" dirty="0"/>
          </a:p>
        </p:txBody>
      </p:sp>
      <p:sp>
        <p:nvSpPr>
          <p:cNvPr id="9" name="Content Placeholder 2"/>
          <p:cNvSpPr txBox="1">
            <a:spLocks/>
          </p:cNvSpPr>
          <p:nvPr/>
        </p:nvSpPr>
        <p:spPr>
          <a:xfrm>
            <a:off x="457200" y="4113228"/>
            <a:ext cx="8229600" cy="212696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 </a:t>
            </a:r>
          </a:p>
          <a:p>
            <a:endParaRPr lang="en-US" dirty="0" smtClean="0"/>
          </a:p>
          <a:p>
            <a:r>
              <a:rPr lang="en-US" dirty="0" smtClean="0"/>
              <a:t>And so: </a:t>
            </a:r>
          </a:p>
          <a:p>
            <a:endParaRPr lang="en-US" dirty="0" smtClean="0"/>
          </a:p>
          <a:p>
            <a:endParaRPr lang="en-US" dirty="0"/>
          </a:p>
        </p:txBody>
      </p:sp>
      <p:pic>
        <p:nvPicPr>
          <p:cNvPr id="11" name="Picture 10"/>
          <p:cNvPicPr>
            <a:picLocks noChangeAspect="1"/>
          </p:cNvPicPr>
          <p:nvPr/>
        </p:nvPicPr>
        <p:blipFill>
          <a:blip r:embed="rId3"/>
          <a:stretch>
            <a:fillRect/>
          </a:stretch>
        </p:blipFill>
        <p:spPr>
          <a:xfrm>
            <a:off x="2387600" y="5396618"/>
            <a:ext cx="1587500" cy="469900"/>
          </a:xfrm>
          <a:prstGeom prst="rect">
            <a:avLst/>
          </a:prstGeom>
        </p:spPr>
      </p:pic>
      <p:pic>
        <p:nvPicPr>
          <p:cNvPr id="5" name="Picture 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38300" y="3483880"/>
            <a:ext cx="4673600" cy="596900"/>
          </a:xfrm>
          <a:prstGeom prst="rect">
            <a:avLst/>
          </a:prstGeom>
        </p:spPr>
      </p:pic>
      <p:pic>
        <p:nvPicPr>
          <p:cNvPr id="12" name="Picture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1512" y="4113228"/>
            <a:ext cx="7188200" cy="596900"/>
          </a:xfrm>
          <a:prstGeom prst="rect">
            <a:avLst/>
          </a:prstGeom>
        </p:spPr>
      </p:pic>
    </p:spTree>
    <p:extLst>
      <p:ext uri="{BB962C8B-B14F-4D97-AF65-F5344CB8AC3E}">
        <p14:creationId xmlns:p14="http://schemas.microsoft.com/office/powerpoint/2010/main" val="36826513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vg_mdot_jet_nojet_shu.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4591" y="1127302"/>
            <a:ext cx="6957685" cy="5218264"/>
          </a:xfrm>
          <a:prstGeom prst="rect">
            <a:avLst/>
          </a:prstGeom>
        </p:spPr>
      </p:pic>
      <p:pic>
        <p:nvPicPr>
          <p:cNvPr id="8" name="Picture 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7836" y="255217"/>
            <a:ext cx="3670204" cy="886622"/>
          </a:xfrm>
          <a:prstGeom prst="rect">
            <a:avLst/>
          </a:prstGeom>
        </p:spPr>
      </p:pic>
    </p:spTree>
    <p:extLst>
      <p:ext uri="{BB962C8B-B14F-4D97-AF65-F5344CB8AC3E}">
        <p14:creationId xmlns:p14="http://schemas.microsoft.com/office/powerpoint/2010/main" val="36429112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763" y="274638"/>
            <a:ext cx="8602905" cy="1143000"/>
          </a:xfrm>
        </p:spPr>
        <p:txBody>
          <a:bodyPr>
            <a:normAutofit fontScale="90000"/>
          </a:bodyPr>
          <a:lstStyle/>
          <a:p>
            <a:r>
              <a:rPr lang="en-US" dirty="0" err="1" smtClean="0"/>
              <a:t>Protostellar</a:t>
            </a:r>
            <a:r>
              <a:rPr lang="en-US" dirty="0" smtClean="0"/>
              <a:t> Feedback </a:t>
            </a:r>
            <a:r>
              <a:rPr lang="en-US" dirty="0" smtClean="0"/>
              <a:t>&amp; Hydro -</a:t>
            </a:r>
            <a:br>
              <a:rPr lang="en-US" dirty="0" smtClean="0"/>
            </a:br>
            <a:r>
              <a:rPr lang="en-US" dirty="0" smtClean="0"/>
              <a:t> Density</a:t>
            </a:r>
            <a:endParaRPr lang="en-US" dirty="0"/>
          </a:p>
        </p:txBody>
      </p:sp>
      <p:pic>
        <p:nvPicPr>
          <p:cNvPr id="4" name="Picture 3" descr="density_je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73178"/>
            <a:ext cx="4615528" cy="3396355"/>
          </a:xfrm>
          <a:prstGeom prst="rect">
            <a:avLst/>
          </a:prstGeom>
        </p:spPr>
      </p:pic>
      <p:sp>
        <p:nvSpPr>
          <p:cNvPr id="6" name="TextBox 5"/>
          <p:cNvSpPr txBox="1"/>
          <p:nvPr/>
        </p:nvSpPr>
        <p:spPr>
          <a:xfrm>
            <a:off x="805669" y="1328719"/>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
        <p:nvSpPr>
          <p:cNvPr id="7" name="TextBox 6"/>
          <p:cNvSpPr txBox="1"/>
          <p:nvPr/>
        </p:nvSpPr>
        <p:spPr>
          <a:xfrm>
            <a:off x="6521887" y="1349431"/>
            <a:ext cx="470501" cy="369332"/>
          </a:xfrm>
          <a:prstGeom prst="rect">
            <a:avLst/>
          </a:prstGeom>
          <a:noFill/>
        </p:spPr>
        <p:txBody>
          <a:bodyPr wrap="none" rtlCol="0">
            <a:spAutoFit/>
          </a:bodyPr>
          <a:lstStyle/>
          <a:p>
            <a:r>
              <a:rPr lang="en-US" dirty="0" smtClean="0"/>
              <a:t>HD</a:t>
            </a:r>
            <a:endParaRPr lang="en-US" dirty="0"/>
          </a:p>
        </p:txBody>
      </p:sp>
      <p:sp>
        <p:nvSpPr>
          <p:cNvPr id="8" name="Rectangle 7"/>
          <p:cNvSpPr/>
          <p:nvPr/>
        </p:nvSpPr>
        <p:spPr>
          <a:xfrm>
            <a:off x="3960067" y="1673178"/>
            <a:ext cx="655460" cy="3396355"/>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959027" y="3198461"/>
            <a:ext cx="991887" cy="321114"/>
          </a:xfrm>
          <a:prstGeom prst="rect">
            <a:avLst/>
          </a:prstGeom>
        </p:spPr>
      </p:pic>
      <p:pic>
        <p:nvPicPr>
          <p:cNvPr id="10" name="Picture 9" descr="HD_avg_densit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5528" y="1673178"/>
            <a:ext cx="4528473" cy="3396355"/>
          </a:xfrm>
          <a:prstGeom prst="rect">
            <a:avLst/>
          </a:prstGeom>
        </p:spPr>
      </p:pic>
    </p:spTree>
    <p:extLst>
      <p:ext uri="{BB962C8B-B14F-4D97-AF65-F5344CB8AC3E}">
        <p14:creationId xmlns:p14="http://schemas.microsoft.com/office/powerpoint/2010/main" val="10191889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Jet SFE </a:t>
            </a:r>
            <a:r>
              <a:rPr lang="en-US" dirty="0" err="1" smtClean="0"/>
              <a:t>vs</a:t>
            </a:r>
            <a:r>
              <a:rPr lang="en-US" dirty="0" smtClean="0"/>
              <a:t> </a:t>
            </a:r>
            <a:r>
              <a:rPr lang="en-US" dirty="0" err="1" smtClean="0"/>
              <a:t>m_jet</a:t>
            </a:r>
            <a:endParaRPr lang="en-US" dirty="0"/>
          </a:p>
        </p:txBody>
      </p:sp>
      <p:pic>
        <p:nvPicPr>
          <p:cNvPr id="4" name="Picture 3" descr="check_sf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103" y="1371600"/>
            <a:ext cx="7315200" cy="5486400"/>
          </a:xfrm>
          <a:prstGeom prst="rect">
            <a:avLst/>
          </a:prstGeom>
        </p:spPr>
      </p:pic>
    </p:spTree>
    <p:extLst>
      <p:ext uri="{BB962C8B-B14F-4D97-AF65-F5344CB8AC3E}">
        <p14:creationId xmlns:p14="http://schemas.microsoft.com/office/powerpoint/2010/main" val="3827228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_densit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52775"/>
            <a:ext cx="9144000" cy="2785183"/>
          </a:xfrm>
          <a:prstGeom prst="rect">
            <a:avLst/>
          </a:prstGeom>
        </p:spPr>
      </p:pic>
      <p:sp>
        <p:nvSpPr>
          <p:cNvPr id="5" name="TextBox 4"/>
          <p:cNvSpPr txBox="1"/>
          <p:nvPr/>
        </p:nvSpPr>
        <p:spPr>
          <a:xfrm>
            <a:off x="7182743" y="4765267"/>
            <a:ext cx="1373205" cy="369332"/>
          </a:xfrm>
          <a:prstGeom prst="rect">
            <a:avLst/>
          </a:prstGeom>
          <a:noFill/>
        </p:spPr>
        <p:txBody>
          <a:bodyPr wrap="none" rtlCol="0">
            <a:spAutoFit/>
          </a:bodyPr>
          <a:lstStyle/>
          <a:p>
            <a:r>
              <a:rPr lang="en-US" dirty="0"/>
              <a:t>Li et al. 2017</a:t>
            </a:r>
          </a:p>
        </p:txBody>
      </p:sp>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5103" y="1024092"/>
            <a:ext cx="6312391" cy="781132"/>
          </a:xfrm>
          <a:prstGeom prst="rect">
            <a:avLst/>
          </a:prstGeom>
        </p:spPr>
      </p:pic>
    </p:spTree>
    <p:extLst>
      <p:ext uri="{BB962C8B-B14F-4D97-AF65-F5344CB8AC3E}">
        <p14:creationId xmlns:p14="http://schemas.microsoft.com/office/powerpoint/2010/main" val="245311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 et al. 2017</a:t>
            </a:r>
            <a:endParaRPr lang="en-US" dirty="0"/>
          </a:p>
        </p:txBody>
      </p:sp>
      <p:pic>
        <p:nvPicPr>
          <p:cNvPr id="4" name="Picture 3" descr="Li_SF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9062" y="1283443"/>
            <a:ext cx="5943600" cy="5600700"/>
          </a:xfrm>
          <a:prstGeom prst="rect">
            <a:avLst/>
          </a:prstGeom>
        </p:spPr>
      </p:pic>
    </p:spTree>
    <p:extLst>
      <p:ext uri="{BB962C8B-B14F-4D97-AF65-F5344CB8AC3E}">
        <p14:creationId xmlns:p14="http://schemas.microsoft.com/office/powerpoint/2010/main" val="39110128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Implications</a:t>
            </a:r>
            <a:endParaRPr lang="en-US" dirty="0"/>
          </a:p>
        </p:txBody>
      </p:sp>
      <p:sp>
        <p:nvSpPr>
          <p:cNvPr id="3" name="Content Placeholder 2"/>
          <p:cNvSpPr>
            <a:spLocks noGrp="1"/>
          </p:cNvSpPr>
          <p:nvPr>
            <p:ph idx="1"/>
          </p:nvPr>
        </p:nvSpPr>
        <p:spPr>
          <a:xfrm>
            <a:off x="457200" y="1217872"/>
            <a:ext cx="8229600" cy="4525963"/>
          </a:xfrm>
        </p:spPr>
        <p:txBody>
          <a:bodyPr>
            <a:normAutofit fontScale="92500" lnSpcReduction="10000"/>
          </a:bodyPr>
          <a:lstStyle/>
          <a:p>
            <a:r>
              <a:rPr lang="en-US" dirty="0" smtClean="0"/>
              <a:t>Density is attractor solution -&gt; lifetime of the observed structures is not the same as the local dynamical time</a:t>
            </a:r>
          </a:p>
          <a:p>
            <a:r>
              <a:rPr lang="en-US" dirty="0" smtClean="0"/>
              <a:t>M(t) ~ t</a:t>
            </a:r>
            <a:r>
              <a:rPr lang="en-US" baseline="30000" dirty="0" smtClean="0"/>
              <a:t>2</a:t>
            </a:r>
            <a:r>
              <a:rPr lang="en-US" dirty="0" smtClean="0"/>
              <a:t> -&gt; large variation in SFE </a:t>
            </a:r>
          </a:p>
          <a:p>
            <a:r>
              <a:rPr lang="en-US" dirty="0" smtClean="0"/>
              <a:t>v(</a:t>
            </a:r>
            <a:r>
              <a:rPr lang="en-US" dirty="0" err="1" smtClean="0"/>
              <a:t>r,t</a:t>
            </a:r>
            <a:r>
              <a:rPr lang="en-US" dirty="0" smtClean="0"/>
              <a:t>) -&gt; deviation from Larson @ small scales, </a:t>
            </a:r>
          </a:p>
          <a:p>
            <a:pPr lvl="1"/>
            <a:r>
              <a:rPr lang="en-US" dirty="0" smtClean="0"/>
              <a:t>Explains observations of Plume et al, </a:t>
            </a:r>
            <a:r>
              <a:rPr lang="en-US" dirty="0" err="1" smtClean="0"/>
              <a:t>Caselli</a:t>
            </a:r>
            <a:r>
              <a:rPr lang="en-US" dirty="0" smtClean="0"/>
              <a:t> and Myers</a:t>
            </a:r>
          </a:p>
          <a:p>
            <a:pPr lvl="1"/>
            <a:r>
              <a:rPr lang="en-US" dirty="0" smtClean="0"/>
              <a:t>Also observable with ALMA.</a:t>
            </a:r>
          </a:p>
          <a:p>
            <a:r>
              <a:rPr lang="en-US" dirty="0" smtClean="0"/>
              <a:t>Disk arise spontaneously from turbulent fluctuations</a:t>
            </a:r>
            <a:endParaRPr lang="en-US" dirty="0"/>
          </a:p>
        </p:txBody>
      </p:sp>
    </p:spTree>
    <p:extLst>
      <p:ext uri="{BB962C8B-B14F-4D97-AF65-F5344CB8AC3E}">
        <p14:creationId xmlns:p14="http://schemas.microsoft.com/office/powerpoint/2010/main" val="22855778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I</a:t>
            </a:r>
            <a:endParaRPr lang="en-US" dirty="0"/>
          </a:p>
        </p:txBody>
      </p:sp>
      <p:sp>
        <p:nvSpPr>
          <p:cNvPr id="3" name="Content Placeholder 2"/>
          <p:cNvSpPr>
            <a:spLocks noGrp="1"/>
          </p:cNvSpPr>
          <p:nvPr>
            <p:ph idx="1"/>
          </p:nvPr>
        </p:nvSpPr>
        <p:spPr/>
        <p:txBody>
          <a:bodyPr/>
          <a:lstStyle/>
          <a:p>
            <a:r>
              <a:rPr lang="en-US" dirty="0"/>
              <a:t>v(</a:t>
            </a:r>
            <a:r>
              <a:rPr lang="en-US" dirty="0" err="1"/>
              <a:t>r,t</a:t>
            </a:r>
            <a:r>
              <a:rPr lang="en-US" dirty="0"/>
              <a:t>) -&gt; deviation from Larson @ small scales, </a:t>
            </a:r>
          </a:p>
          <a:p>
            <a:pPr lvl="1"/>
            <a:r>
              <a:rPr lang="en-US" dirty="0"/>
              <a:t>Explains observations of Plume et al, </a:t>
            </a:r>
            <a:r>
              <a:rPr lang="en-US" dirty="0" err="1"/>
              <a:t>Caselli</a:t>
            </a:r>
            <a:r>
              <a:rPr lang="en-US" dirty="0"/>
              <a:t> and Myers</a:t>
            </a:r>
          </a:p>
          <a:p>
            <a:r>
              <a:rPr lang="en-US" dirty="0"/>
              <a:t>Disks arise spontaneously from turbulent fluctuations</a:t>
            </a:r>
          </a:p>
          <a:p>
            <a:endParaRPr lang="en-US" dirty="0"/>
          </a:p>
        </p:txBody>
      </p:sp>
    </p:spTree>
    <p:extLst>
      <p:ext uri="{BB962C8B-B14F-4D97-AF65-F5344CB8AC3E}">
        <p14:creationId xmlns:p14="http://schemas.microsoft.com/office/powerpoint/2010/main" val="22483273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353+05_NGC_6357_color.png"/>
          <p:cNvPicPr/>
          <p:nvPr/>
        </p:nvPicPr>
        <p:blipFill>
          <a:blip r:embed="rId3">
            <a:extLst/>
          </a:blip>
          <a:srcRect l="221" r="221"/>
          <a:stretch>
            <a:fillRect/>
          </a:stretch>
        </p:blipFill>
        <p:spPr>
          <a:xfrm>
            <a:off x="-786190" y="-13642"/>
            <a:ext cx="10155356" cy="6871642"/>
          </a:xfrm>
          <a:prstGeom prst="rect">
            <a:avLst/>
          </a:prstGeom>
          <a:ln w="12700">
            <a:miter lim="400000"/>
          </a:ln>
        </p:spPr>
      </p:pic>
      <p:sp>
        <p:nvSpPr>
          <p:cNvPr id="2" name="Title 1"/>
          <p:cNvSpPr>
            <a:spLocks noGrp="1"/>
          </p:cNvSpPr>
          <p:nvPr>
            <p:ph type="title"/>
          </p:nvPr>
        </p:nvSpPr>
        <p:spPr/>
        <p:txBody>
          <a:bodyPr/>
          <a:lstStyle/>
          <a:p>
            <a:r>
              <a:rPr lang="en-US" dirty="0" smtClean="0"/>
              <a:t>Conclusion II</a:t>
            </a:r>
            <a:endParaRPr lang="en-US" dirty="0"/>
          </a:p>
        </p:txBody>
      </p:sp>
      <p:sp>
        <p:nvSpPr>
          <p:cNvPr id="3" name="Content Placeholder 2"/>
          <p:cNvSpPr>
            <a:spLocks noGrp="1"/>
          </p:cNvSpPr>
          <p:nvPr>
            <p:ph idx="1"/>
          </p:nvPr>
        </p:nvSpPr>
        <p:spPr>
          <a:xfrm>
            <a:off x="457200" y="1417638"/>
            <a:ext cx="8229600" cy="4877778"/>
          </a:xfrm>
        </p:spPr>
        <p:txBody>
          <a:bodyPr>
            <a:normAutofit/>
          </a:bodyPr>
          <a:lstStyle/>
          <a:p>
            <a:r>
              <a:rPr lang="en-US" dirty="0" smtClean="0"/>
              <a:t>Density </a:t>
            </a:r>
            <a:r>
              <a:rPr lang="en-US" dirty="0"/>
              <a:t>is attractor solution -&gt; lifetime of the observed structures is not the same as the local </a:t>
            </a:r>
            <a:r>
              <a:rPr lang="en-US" dirty="0" smtClean="0"/>
              <a:t>free-fall time</a:t>
            </a:r>
          </a:p>
          <a:p>
            <a:r>
              <a:rPr lang="en-US" dirty="0" smtClean="0"/>
              <a:t> </a:t>
            </a:r>
          </a:p>
          <a:p>
            <a:r>
              <a:rPr lang="en-US" dirty="0" smtClean="0"/>
              <a:t>M</a:t>
            </a:r>
            <a:r>
              <a:rPr lang="en-US" dirty="0"/>
              <a:t>(t) ~ t</a:t>
            </a:r>
            <a:r>
              <a:rPr lang="en-US" baseline="30000" dirty="0"/>
              <a:t>2</a:t>
            </a:r>
            <a:r>
              <a:rPr lang="en-US" dirty="0"/>
              <a:t> -&gt; large variation in SFE </a:t>
            </a:r>
          </a:p>
          <a:p>
            <a:r>
              <a:rPr lang="en-US" dirty="0" smtClean="0"/>
              <a:t>SFR </a:t>
            </a:r>
            <a:r>
              <a:rPr lang="en-US" dirty="0"/>
              <a:t>starts slow but accelerates with time</a:t>
            </a:r>
          </a:p>
          <a:p>
            <a:endParaRPr lang="en-US" dirty="0"/>
          </a:p>
          <a:p>
            <a:endParaRPr lang="en-US" dirty="0" smtClean="0"/>
          </a:p>
          <a:p>
            <a:endParaRPr lang="en-US" dirty="0"/>
          </a:p>
        </p:txBody>
      </p:sp>
      <p:pic>
        <p:nvPicPr>
          <p:cNvPr id="4" name="Picture 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8219" y="2902603"/>
            <a:ext cx="4673600" cy="596900"/>
          </a:xfrm>
          <a:prstGeom prst="rect">
            <a:avLst/>
          </a:prstGeom>
        </p:spPr>
      </p:pic>
    </p:spTree>
    <p:extLst>
      <p:ext uri="{BB962C8B-B14F-4D97-AF65-F5344CB8AC3E}">
        <p14:creationId xmlns:p14="http://schemas.microsoft.com/office/powerpoint/2010/main" val="12467742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457200" y="-221267"/>
            <a:ext cx="8229600" cy="1007457"/>
          </a:xfrm>
        </p:spPr>
        <p:txBody>
          <a:bodyPr>
            <a:normAutofit fontScale="90000"/>
          </a:bodyPr>
          <a:lstStyle/>
          <a:p>
            <a:r>
              <a:rPr lang="en-US" dirty="0" smtClean="0"/>
              <a:t>Stars form in Giant Molecular Clouds</a:t>
            </a:r>
            <a:endParaRPr lang="en-US" dirty="0"/>
          </a:p>
        </p:txBody>
      </p:sp>
      <p:sp>
        <p:nvSpPr>
          <p:cNvPr id="4" name="TextBox 3"/>
          <p:cNvSpPr txBox="1"/>
          <p:nvPr/>
        </p:nvSpPr>
        <p:spPr>
          <a:xfrm>
            <a:off x="7638247" y="6355621"/>
            <a:ext cx="1358966" cy="338554"/>
          </a:xfrm>
          <a:prstGeom prst="rect">
            <a:avLst/>
          </a:prstGeom>
          <a:noFill/>
        </p:spPr>
        <p:txBody>
          <a:bodyPr wrap="none" rtlCol="0">
            <a:spAutoFit/>
          </a:bodyPr>
          <a:lstStyle/>
          <a:p>
            <a:r>
              <a:rPr lang="en-US" sz="1600" dirty="0" smtClean="0"/>
              <a:t>Carina Nebula</a:t>
            </a:r>
            <a:endParaRPr lang="en-US" sz="1600" dirty="0"/>
          </a:p>
        </p:txBody>
      </p:sp>
      <p:sp>
        <p:nvSpPr>
          <p:cNvPr id="2" name="TextBox 1"/>
          <p:cNvSpPr txBox="1"/>
          <p:nvPr/>
        </p:nvSpPr>
        <p:spPr>
          <a:xfrm>
            <a:off x="457200" y="854030"/>
            <a:ext cx="8229600" cy="5262979"/>
          </a:xfrm>
          <a:prstGeom prst="rect">
            <a:avLst/>
          </a:prstGeom>
          <a:noFill/>
        </p:spPr>
        <p:txBody>
          <a:bodyPr wrap="square" rtlCol="0">
            <a:spAutoFit/>
          </a:bodyPr>
          <a:lstStyle/>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Milky </a:t>
            </a:r>
            <a:r>
              <a:rPr lang="en-US" sz="2400" dirty="0">
                <a:ln w="18415" cmpd="sng">
                  <a:solidFill>
                    <a:srgbClr val="FFFFFF"/>
                  </a:solidFill>
                  <a:prstDash val="solid"/>
                </a:ln>
                <a:effectLst>
                  <a:outerShdw blurRad="50800" dist="38100" dir="2700000" algn="tl" rotWithShape="0">
                    <a:prstClr val="black">
                      <a:alpha val="40000"/>
                    </a:prstClr>
                  </a:outerShdw>
                </a:effectLst>
              </a:rPr>
              <a:t>Way Galaxy is ~50-50 atomic to molecular gas</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a:ln w="18415" cmpd="sng">
                  <a:solidFill>
                    <a:srgbClr val="FFFFFF"/>
                  </a:solidFill>
                  <a:prstDash val="solid"/>
                </a:ln>
                <a:effectLst>
                  <a:outerShdw blurRad="50800" dist="38100" dir="2700000" algn="tl" rotWithShape="0">
                    <a:prstClr val="black">
                      <a:alpha val="40000"/>
                    </a:prstClr>
                  </a:outerShdw>
                </a:effectLst>
              </a:rPr>
              <a:t>Stars have only been seen forming in molecular gas</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a:ln w="18415" cmpd="sng">
                  <a:solidFill>
                    <a:srgbClr val="FFFFFF"/>
                  </a:solidFill>
                  <a:prstDash val="solid"/>
                </a:ln>
                <a:effectLst>
                  <a:outerShdw blurRad="50800" dist="38100" dir="2700000" algn="tl" rotWithShape="0">
                    <a:prstClr val="black">
                      <a:alpha val="40000"/>
                    </a:prstClr>
                  </a:outerShdw>
                </a:effectLst>
              </a:rPr>
              <a:t>Most stars form in the most massive </a:t>
            </a:r>
            <a:r>
              <a:rPr lang="en-US" sz="2400" dirty="0" smtClean="0">
                <a:ln w="18415" cmpd="sng">
                  <a:solidFill>
                    <a:srgbClr val="FFFFFF"/>
                  </a:solidFill>
                  <a:prstDash val="solid"/>
                </a:ln>
                <a:effectLst>
                  <a:outerShdw blurRad="50800" dist="38100" dir="2700000" algn="tl" rotWithShape="0">
                    <a:prstClr val="black">
                      <a:alpha val="40000"/>
                    </a:prstClr>
                  </a:outerShdw>
                </a:effectLst>
              </a:rPr>
              <a:t>clouds</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Giant Molecular Clouds have </a:t>
            </a:r>
            <a:r>
              <a:rPr lang="en-US" sz="2400" dirty="0" err="1" smtClean="0">
                <a:ln w="18415" cmpd="sng">
                  <a:solidFill>
                    <a:srgbClr val="FFFFFF"/>
                  </a:solidFill>
                  <a:prstDash val="solid"/>
                </a:ln>
                <a:effectLst>
                  <a:outerShdw blurRad="50800" dist="38100" dir="2700000" algn="tl" rotWithShape="0">
                    <a:prstClr val="black">
                      <a:alpha val="40000"/>
                    </a:prstClr>
                  </a:outerShdw>
                </a:effectLst>
              </a:rPr>
              <a:t>virial</a:t>
            </a:r>
            <a:r>
              <a:rPr lang="en-US" sz="2400" dirty="0" smtClean="0">
                <a:ln w="18415" cmpd="sng">
                  <a:solidFill>
                    <a:srgbClr val="FFFFFF"/>
                  </a:solidFill>
                  <a:prstDash val="solid"/>
                </a:ln>
                <a:effectLst>
                  <a:outerShdw blurRad="50800" dist="38100" dir="2700000" algn="tl" rotWithShape="0">
                    <a:prstClr val="black">
                      <a:alpha val="40000"/>
                    </a:prstClr>
                  </a:outerShdw>
                </a:effectLst>
              </a:rPr>
              <a:t> parameters of order unity (gravitationally bound)</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The gas in these clouds is seen to have highly supersonic turbulence: Mach 10 – 20  (e.g. Liszt et al. 74)</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Relation between Cloud size and line-width: attributed to turbulence (Larson 81)</a:t>
            </a:r>
            <a:endParaRPr lang="en-US" sz="2400" dirty="0">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3737344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353+05_NGC_6357_color.png"/>
          <p:cNvPicPr/>
          <p:nvPr/>
        </p:nvPicPr>
        <p:blipFill>
          <a:blip r:embed="rId3">
            <a:extLst/>
          </a:blip>
          <a:srcRect l="221" r="221"/>
          <a:stretch>
            <a:fillRect/>
          </a:stretch>
        </p:blipFill>
        <p:spPr>
          <a:xfrm>
            <a:off x="-786190" y="-13642"/>
            <a:ext cx="10155356" cy="6871642"/>
          </a:xfrm>
          <a:prstGeom prst="rect">
            <a:avLst/>
          </a:prstGeom>
          <a:ln w="12700">
            <a:miter lim="400000"/>
          </a:ln>
        </p:spPr>
      </p:pic>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normAutofit/>
          </a:bodyPr>
          <a:lstStyle/>
          <a:p>
            <a:r>
              <a:rPr lang="en-US" dirty="0" smtClean="0"/>
              <a:t>Numerically:</a:t>
            </a:r>
          </a:p>
          <a:p>
            <a:pPr lvl="1"/>
            <a:r>
              <a:rPr lang="en-US" dirty="0" smtClean="0"/>
              <a:t>Inclusion of Magnetic fields</a:t>
            </a:r>
            <a:endParaRPr lang="en-US" dirty="0"/>
          </a:p>
          <a:p>
            <a:pPr lvl="1"/>
            <a:r>
              <a:rPr lang="en-US" dirty="0" smtClean="0"/>
              <a:t>Feedback</a:t>
            </a:r>
          </a:p>
          <a:p>
            <a:pPr lvl="2"/>
            <a:r>
              <a:rPr lang="en-US" dirty="0" err="1" smtClean="0"/>
              <a:t>Radiative</a:t>
            </a:r>
            <a:r>
              <a:rPr lang="en-US" dirty="0" smtClean="0"/>
              <a:t> transfer</a:t>
            </a:r>
          </a:p>
          <a:p>
            <a:pPr marL="0" indent="0">
              <a:buNone/>
            </a:pPr>
            <a:endParaRPr lang="en-US" dirty="0" smtClean="0"/>
          </a:p>
          <a:p>
            <a:r>
              <a:rPr lang="en-US" dirty="0" smtClean="0"/>
              <a:t>Analytically:</a:t>
            </a:r>
            <a:endParaRPr lang="en-US" dirty="0"/>
          </a:p>
          <a:p>
            <a:pPr lvl="1"/>
            <a:r>
              <a:rPr lang="en-US" dirty="0" smtClean="0"/>
              <a:t>Incorporate angular momentum into the theory of Murray &amp; Chang </a:t>
            </a:r>
            <a:r>
              <a:rPr lang="en-US" dirty="0"/>
              <a:t>(</a:t>
            </a:r>
            <a:r>
              <a:rPr lang="en-US" dirty="0" smtClean="0"/>
              <a:t>2015)</a:t>
            </a:r>
            <a:endParaRPr lang="en-US" dirty="0"/>
          </a:p>
        </p:txBody>
      </p:sp>
    </p:spTree>
    <p:extLst>
      <p:ext uri="{BB962C8B-B14F-4D97-AF65-F5344CB8AC3E}">
        <p14:creationId xmlns:p14="http://schemas.microsoft.com/office/powerpoint/2010/main" val="24480207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763" y="274638"/>
            <a:ext cx="8602905" cy="1143000"/>
          </a:xfrm>
        </p:spPr>
        <p:txBody>
          <a:bodyPr>
            <a:normAutofit/>
          </a:bodyPr>
          <a:lstStyle/>
          <a:p>
            <a:r>
              <a:rPr lang="en-US" dirty="0" smtClean="0"/>
              <a:t>Run of Density with</a:t>
            </a:r>
            <a:r>
              <a:rPr lang="en-US" dirty="0" smtClean="0"/>
              <a:t> </a:t>
            </a:r>
            <a:r>
              <a:rPr lang="en-US" dirty="0" smtClean="0"/>
              <a:t>Magnetic Fields</a:t>
            </a:r>
            <a:endParaRPr lang="en-US" dirty="0"/>
          </a:p>
        </p:txBody>
      </p:sp>
      <p:pic>
        <p:nvPicPr>
          <p:cNvPr id="5" name="Picture 4" descr="MHD_avg_dens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5527" y="1673178"/>
            <a:ext cx="4528474" cy="3396355"/>
          </a:xfrm>
          <a:prstGeom prst="rect">
            <a:avLst/>
          </a:prstGeom>
        </p:spPr>
      </p:pic>
      <p:sp>
        <p:nvSpPr>
          <p:cNvPr id="6" name="TextBox 5"/>
          <p:cNvSpPr txBox="1"/>
          <p:nvPr/>
        </p:nvSpPr>
        <p:spPr>
          <a:xfrm>
            <a:off x="805669" y="1328719"/>
            <a:ext cx="470501" cy="369332"/>
          </a:xfrm>
          <a:prstGeom prst="rect">
            <a:avLst/>
          </a:prstGeom>
          <a:noFill/>
        </p:spPr>
        <p:txBody>
          <a:bodyPr wrap="none" rtlCol="0">
            <a:spAutoFit/>
          </a:bodyPr>
          <a:lstStyle/>
          <a:p>
            <a:r>
              <a:rPr lang="en-US" dirty="0" smtClean="0"/>
              <a:t>HD</a:t>
            </a:r>
            <a:endParaRPr lang="en-US" dirty="0"/>
          </a:p>
        </p:txBody>
      </p:sp>
      <p:sp>
        <p:nvSpPr>
          <p:cNvPr id="7" name="TextBox 6"/>
          <p:cNvSpPr txBox="1"/>
          <p:nvPr/>
        </p:nvSpPr>
        <p:spPr>
          <a:xfrm>
            <a:off x="6521887" y="1349431"/>
            <a:ext cx="671979" cy="369332"/>
          </a:xfrm>
          <a:prstGeom prst="rect">
            <a:avLst/>
          </a:prstGeom>
          <a:noFill/>
        </p:spPr>
        <p:txBody>
          <a:bodyPr wrap="none" rtlCol="0">
            <a:spAutoFit/>
          </a:bodyPr>
          <a:lstStyle/>
          <a:p>
            <a:r>
              <a:rPr lang="en-US" dirty="0" smtClean="0"/>
              <a:t>MHD</a:t>
            </a:r>
            <a:endParaRPr lang="en-US" dirty="0"/>
          </a:p>
        </p:txBody>
      </p:sp>
      <p:sp>
        <p:nvSpPr>
          <p:cNvPr id="8" name="Rectangle 7"/>
          <p:cNvSpPr/>
          <p:nvPr/>
        </p:nvSpPr>
        <p:spPr>
          <a:xfrm>
            <a:off x="3960067" y="1673178"/>
            <a:ext cx="655460" cy="3396355"/>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959027" y="3198461"/>
            <a:ext cx="991887" cy="321114"/>
          </a:xfrm>
          <a:prstGeom prst="rect">
            <a:avLst/>
          </a:prstGeom>
        </p:spPr>
      </p:pic>
      <p:pic>
        <p:nvPicPr>
          <p:cNvPr id="10" name="Picture 9" descr="HD_avg_densit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673178"/>
            <a:ext cx="4528473" cy="3396355"/>
          </a:xfrm>
          <a:prstGeom prst="rect">
            <a:avLst/>
          </a:prstGeom>
        </p:spPr>
      </p:pic>
    </p:spTree>
    <p:extLst>
      <p:ext uri="{BB962C8B-B14F-4D97-AF65-F5344CB8AC3E}">
        <p14:creationId xmlns:p14="http://schemas.microsoft.com/office/powerpoint/2010/main" val="18489249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Velocities</a:t>
            </a:r>
            <a:endParaRPr lang="en-US" dirty="0"/>
          </a:p>
        </p:txBody>
      </p:sp>
      <p:pic>
        <p:nvPicPr>
          <p:cNvPr id="4" name="Picture 3" descr="jet_velocity_ID4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11637"/>
            <a:ext cx="4495080" cy="3371310"/>
          </a:xfrm>
          <a:prstGeom prst="rect">
            <a:avLst/>
          </a:prstGeom>
        </p:spPr>
      </p:pic>
      <p:pic>
        <p:nvPicPr>
          <p:cNvPr id="5" name="Picture 4" descr="mhdvelocity_ID2_shellsphere_23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2508" y="1911637"/>
            <a:ext cx="4531491" cy="3398618"/>
          </a:xfrm>
          <a:prstGeom prst="rect">
            <a:avLst/>
          </a:prstGeom>
        </p:spPr>
      </p:pic>
      <p:sp>
        <p:nvSpPr>
          <p:cNvPr id="7" name="TextBox 6"/>
          <p:cNvSpPr txBox="1"/>
          <p:nvPr/>
        </p:nvSpPr>
        <p:spPr>
          <a:xfrm>
            <a:off x="6814047" y="1542305"/>
            <a:ext cx="671979" cy="369332"/>
          </a:xfrm>
          <a:prstGeom prst="rect">
            <a:avLst/>
          </a:prstGeom>
          <a:noFill/>
        </p:spPr>
        <p:txBody>
          <a:bodyPr wrap="none" rtlCol="0">
            <a:spAutoFit/>
          </a:bodyPr>
          <a:lstStyle/>
          <a:p>
            <a:r>
              <a:rPr lang="en-US" dirty="0" smtClean="0"/>
              <a:t>MHD</a:t>
            </a:r>
            <a:endParaRPr lang="en-US" dirty="0"/>
          </a:p>
        </p:txBody>
      </p:sp>
      <p:sp>
        <p:nvSpPr>
          <p:cNvPr id="9" name="TextBox 8"/>
          <p:cNvSpPr txBox="1"/>
          <p:nvPr/>
        </p:nvSpPr>
        <p:spPr>
          <a:xfrm>
            <a:off x="805669" y="1506788"/>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Tree>
    <p:extLst>
      <p:ext uri="{BB962C8B-B14F-4D97-AF65-F5344CB8AC3E}">
        <p14:creationId xmlns:p14="http://schemas.microsoft.com/office/powerpoint/2010/main" val="38396394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SFE</a:t>
            </a:r>
            <a:endParaRPr lang="en-US" dirty="0"/>
          </a:p>
        </p:txBody>
      </p:sp>
      <p:pic>
        <p:nvPicPr>
          <p:cNvPr id="6" name="Picture 5" descr="sfr_je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29709"/>
            <a:ext cx="4628895" cy="3471671"/>
          </a:xfrm>
          <a:prstGeom prst="rect">
            <a:avLst/>
          </a:prstGeom>
        </p:spPr>
      </p:pic>
      <p:pic>
        <p:nvPicPr>
          <p:cNvPr id="7" name="Picture 6" descr="MHD_sf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8895" y="1835156"/>
            <a:ext cx="4621633" cy="3466224"/>
          </a:xfrm>
          <a:prstGeom prst="rect">
            <a:avLst/>
          </a:prstGeom>
        </p:spPr>
      </p:pic>
      <p:sp>
        <p:nvSpPr>
          <p:cNvPr id="8" name="TextBox 7"/>
          <p:cNvSpPr txBox="1"/>
          <p:nvPr/>
        </p:nvSpPr>
        <p:spPr>
          <a:xfrm>
            <a:off x="805669" y="1506788"/>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
        <p:nvSpPr>
          <p:cNvPr id="9" name="TextBox 8"/>
          <p:cNvSpPr txBox="1"/>
          <p:nvPr/>
        </p:nvSpPr>
        <p:spPr>
          <a:xfrm>
            <a:off x="6185898" y="1534097"/>
            <a:ext cx="671979" cy="369332"/>
          </a:xfrm>
          <a:prstGeom prst="rect">
            <a:avLst/>
          </a:prstGeom>
          <a:noFill/>
        </p:spPr>
        <p:txBody>
          <a:bodyPr wrap="none" rtlCol="0">
            <a:spAutoFit/>
          </a:bodyPr>
          <a:lstStyle/>
          <a:p>
            <a:r>
              <a:rPr lang="en-US" dirty="0" smtClean="0"/>
              <a:t>MHD</a:t>
            </a:r>
            <a:endParaRPr lang="en-US" dirty="0"/>
          </a:p>
        </p:txBody>
      </p:sp>
    </p:spTree>
    <p:extLst>
      <p:ext uri="{BB962C8B-B14F-4D97-AF65-F5344CB8AC3E}">
        <p14:creationId xmlns:p14="http://schemas.microsoft.com/office/powerpoint/2010/main" val="11799774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Wang et al. 2010</a:t>
            </a:r>
            <a:endParaRPr lang="en-US" dirty="0"/>
          </a:p>
        </p:txBody>
      </p:sp>
      <p:pic>
        <p:nvPicPr>
          <p:cNvPr id="4" name="Picture 3" descr="Wang_sf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134" y="1288618"/>
            <a:ext cx="5234263" cy="5200494"/>
          </a:xfrm>
          <a:prstGeom prst="rect">
            <a:avLst/>
          </a:prstGeom>
        </p:spPr>
      </p:pic>
    </p:spTree>
    <p:extLst>
      <p:ext uri="{BB962C8B-B14F-4D97-AF65-F5344CB8AC3E}">
        <p14:creationId xmlns:p14="http://schemas.microsoft.com/office/powerpoint/2010/main" val="21417380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Larson; </a:t>
            </a:r>
            <a:r>
              <a:rPr lang="en-US" dirty="0" err="1" smtClean="0"/>
              <a:t>Penston</a:t>
            </a:r>
            <a:r>
              <a:rPr lang="en-US" dirty="0" smtClean="0"/>
              <a:t>; </a:t>
            </a:r>
            <a:r>
              <a:rPr lang="en-US" dirty="0" err="1" smtClean="0"/>
              <a:t>Shu</a:t>
            </a:r>
            <a:r>
              <a:rPr lang="en-US" dirty="0" smtClean="0"/>
              <a:t> Solution </a:t>
            </a:r>
            <a:r>
              <a:rPr lang="en-US" dirty="0" err="1" smtClean="0"/>
              <a:t>eqns</a:t>
            </a:r>
            <a:endParaRPr lang="en-US" dirty="0"/>
          </a:p>
        </p:txBody>
      </p:sp>
      <p:pic>
        <p:nvPicPr>
          <p:cNvPr id="5" name="Picture 4"/>
          <p:cNvPicPr>
            <a:picLocks noChangeAspect="1"/>
          </p:cNvPicPr>
          <p:nvPr/>
        </p:nvPicPr>
        <p:blipFill>
          <a:blip r:embed="rId2"/>
          <a:stretch>
            <a:fillRect/>
          </a:stretch>
        </p:blipFill>
        <p:spPr>
          <a:xfrm>
            <a:off x="2298700" y="1417638"/>
            <a:ext cx="4546600" cy="977900"/>
          </a:xfrm>
          <a:prstGeom prst="rect">
            <a:avLst/>
          </a:prstGeom>
        </p:spPr>
      </p:pic>
      <p:pic>
        <p:nvPicPr>
          <p:cNvPr id="7" name="Picture 6"/>
          <p:cNvPicPr>
            <a:picLocks noChangeAspect="1"/>
          </p:cNvPicPr>
          <p:nvPr/>
        </p:nvPicPr>
        <p:blipFill>
          <a:blip r:embed="rId3"/>
          <a:stretch>
            <a:fillRect/>
          </a:stretch>
        </p:blipFill>
        <p:spPr>
          <a:xfrm>
            <a:off x="1206500" y="2676677"/>
            <a:ext cx="6731000" cy="1104900"/>
          </a:xfrm>
          <a:prstGeom prst="rect">
            <a:avLst/>
          </a:prstGeom>
        </p:spPr>
      </p:pic>
      <p:pic>
        <p:nvPicPr>
          <p:cNvPr id="3" name="Picture 2"/>
          <p:cNvPicPr>
            <a:picLocks noChangeAspect="1"/>
          </p:cNvPicPr>
          <p:nvPr/>
        </p:nvPicPr>
        <p:blipFill>
          <a:blip r:embed="rId4"/>
          <a:stretch>
            <a:fillRect/>
          </a:stretch>
        </p:blipFill>
        <p:spPr>
          <a:xfrm>
            <a:off x="3797300" y="4129919"/>
            <a:ext cx="1549400" cy="520700"/>
          </a:xfrm>
          <a:prstGeom prst="rect">
            <a:avLst/>
          </a:prstGeom>
        </p:spPr>
      </p:pic>
    </p:spTree>
    <p:extLst>
      <p:ext uri="{BB962C8B-B14F-4D97-AF65-F5344CB8AC3E}">
        <p14:creationId xmlns:p14="http://schemas.microsoft.com/office/powerpoint/2010/main" val="38367045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Myers &amp; </a:t>
            </a:r>
            <a:r>
              <a:rPr lang="en-US" dirty="0" smtClean="0"/>
              <a:t>Fuller;</a:t>
            </a:r>
            <a:r>
              <a:rPr lang="en-US" dirty="0"/>
              <a:t/>
            </a:r>
            <a:br>
              <a:rPr lang="en-US" dirty="0"/>
            </a:br>
            <a:r>
              <a:rPr lang="en-US" dirty="0"/>
              <a:t>McLaughlin &amp; </a:t>
            </a:r>
            <a:r>
              <a:rPr lang="en-US" dirty="0" err="1" smtClean="0"/>
              <a:t>Pudritz</a:t>
            </a:r>
            <a:r>
              <a:rPr lang="en-US" dirty="0" smtClean="0"/>
              <a:t>;</a:t>
            </a:r>
            <a:r>
              <a:rPr lang="en-US" dirty="0"/>
              <a:t/>
            </a:r>
            <a:br>
              <a:rPr lang="en-US" dirty="0"/>
            </a:br>
            <a:r>
              <a:rPr lang="en-US" dirty="0"/>
              <a:t>McKee &amp; </a:t>
            </a:r>
            <a:r>
              <a:rPr lang="en-US" dirty="0" smtClean="0"/>
              <a:t>Tan Solution </a:t>
            </a:r>
            <a:r>
              <a:rPr lang="en-US" dirty="0" err="1" smtClean="0"/>
              <a:t>eqns</a:t>
            </a:r>
            <a:endParaRPr lang="en-US" dirty="0"/>
          </a:p>
        </p:txBody>
      </p:sp>
      <p:pic>
        <p:nvPicPr>
          <p:cNvPr id="5" name="Picture 4"/>
          <p:cNvPicPr>
            <a:picLocks noChangeAspect="1"/>
          </p:cNvPicPr>
          <p:nvPr/>
        </p:nvPicPr>
        <p:blipFill>
          <a:blip r:embed="rId2"/>
          <a:stretch>
            <a:fillRect/>
          </a:stretch>
        </p:blipFill>
        <p:spPr>
          <a:xfrm>
            <a:off x="2201939" y="1906588"/>
            <a:ext cx="4546600" cy="977900"/>
          </a:xfrm>
          <a:prstGeom prst="rect">
            <a:avLst/>
          </a:prstGeom>
        </p:spPr>
      </p:pic>
      <p:pic>
        <p:nvPicPr>
          <p:cNvPr id="6" name="Picture 5"/>
          <p:cNvPicPr>
            <a:picLocks noChangeAspect="1"/>
          </p:cNvPicPr>
          <p:nvPr/>
        </p:nvPicPr>
        <p:blipFill>
          <a:blip r:embed="rId3"/>
          <a:stretch>
            <a:fillRect/>
          </a:stretch>
        </p:blipFill>
        <p:spPr>
          <a:xfrm>
            <a:off x="723900" y="2986920"/>
            <a:ext cx="7683500" cy="1104900"/>
          </a:xfrm>
          <a:prstGeom prst="rect">
            <a:avLst/>
          </a:prstGeom>
        </p:spPr>
      </p:pic>
    </p:spTree>
    <p:extLst>
      <p:ext uri="{BB962C8B-B14F-4D97-AF65-F5344CB8AC3E}">
        <p14:creationId xmlns:p14="http://schemas.microsoft.com/office/powerpoint/2010/main" val="41787722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Breakup of Turbulent Velocity</a:t>
            </a:r>
            <a:endParaRPr lang="en-US" dirty="0"/>
          </a:p>
        </p:txBody>
      </p:sp>
      <p:pic>
        <p:nvPicPr>
          <p:cNvPr id="4" name="Picture 3" descr="f8.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82019"/>
            <a:ext cx="5576712" cy="4182534"/>
          </a:xfrm>
          <a:prstGeom prst="rect">
            <a:avLst/>
          </a:prstGeom>
        </p:spPr>
      </p:pic>
      <p:pic>
        <p:nvPicPr>
          <p:cNvPr id="5" name="Picture 4" descr="f5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6712" y="1417638"/>
            <a:ext cx="3512459" cy="2634344"/>
          </a:xfrm>
          <a:prstGeom prst="rect">
            <a:avLst/>
          </a:prstGeom>
        </p:spPr>
      </p:pic>
    </p:spTree>
    <p:extLst>
      <p:ext uri="{BB962C8B-B14F-4D97-AF65-F5344CB8AC3E}">
        <p14:creationId xmlns:p14="http://schemas.microsoft.com/office/powerpoint/2010/main" val="38190905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Spherical Inflow Assumption</a:t>
            </a:r>
            <a:endParaRPr lang="en-US" dirty="0"/>
          </a:p>
        </p:txBody>
      </p:sp>
      <p:pic>
        <p:nvPicPr>
          <p:cNvPr id="4" name="Picture 3" descr="f17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67" y="1417638"/>
            <a:ext cx="4472819" cy="3354614"/>
          </a:xfrm>
          <a:prstGeom prst="rect">
            <a:avLst/>
          </a:prstGeom>
        </p:spPr>
      </p:pic>
      <p:pic>
        <p:nvPicPr>
          <p:cNvPr id="5" name="Picture 4" descr="f17b.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2153" y="1417638"/>
            <a:ext cx="4472819" cy="3354614"/>
          </a:xfrm>
          <a:prstGeom prst="rect">
            <a:avLst/>
          </a:prstGeom>
        </p:spPr>
      </p:pic>
    </p:spTree>
    <p:extLst>
      <p:ext uri="{BB962C8B-B14F-4D97-AF65-F5344CB8AC3E}">
        <p14:creationId xmlns:p14="http://schemas.microsoft.com/office/powerpoint/2010/main" val="233473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Velocity Profile </a:t>
            </a:r>
            <a:r>
              <a:rPr lang="en-US" dirty="0" err="1" smtClean="0"/>
              <a:t>Agregate</a:t>
            </a:r>
            <a:endParaRPr lang="en-US" dirty="0"/>
          </a:p>
        </p:txBody>
      </p:sp>
      <p:pic>
        <p:nvPicPr>
          <p:cNvPr id="4" name="Picture 3" descr="f12a.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7638"/>
            <a:ext cx="4576836" cy="3432628"/>
          </a:xfrm>
          <a:prstGeom prst="rect">
            <a:avLst/>
          </a:prstGeom>
        </p:spPr>
      </p:pic>
      <p:pic>
        <p:nvPicPr>
          <p:cNvPr id="5" name="Picture 4" descr="f12b.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7163" y="1417638"/>
            <a:ext cx="4576837" cy="3432628"/>
          </a:xfrm>
          <a:prstGeom prst="rect">
            <a:avLst/>
          </a:prstGeom>
        </p:spPr>
      </p:pic>
    </p:spTree>
    <p:extLst>
      <p:ext uri="{BB962C8B-B14F-4D97-AF65-F5344CB8AC3E}">
        <p14:creationId xmlns:p14="http://schemas.microsoft.com/office/powerpoint/2010/main" val="21152919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Cloud Size, Line-width Relation</a:t>
            </a:r>
            <a:endParaRPr lang="en-US" dirty="0"/>
          </a:p>
        </p:txBody>
      </p:sp>
      <p:pic>
        <p:nvPicPr>
          <p:cNvPr id="4" name="Picture 3" descr="Larson_198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76085"/>
            <a:ext cx="9144000" cy="4536250"/>
          </a:xfrm>
          <a:prstGeom prst="rect">
            <a:avLst/>
          </a:prstGeom>
        </p:spPr>
      </p:pic>
      <p:sp>
        <p:nvSpPr>
          <p:cNvPr id="5" name="TextBox 4"/>
          <p:cNvSpPr txBox="1"/>
          <p:nvPr/>
        </p:nvSpPr>
        <p:spPr>
          <a:xfrm>
            <a:off x="7674164" y="1143000"/>
            <a:ext cx="1326204" cy="369332"/>
          </a:xfrm>
          <a:prstGeom prst="rect">
            <a:avLst/>
          </a:prstGeom>
          <a:noFill/>
        </p:spPr>
        <p:txBody>
          <a:bodyPr wrap="none" rtlCol="0">
            <a:spAutoFit/>
          </a:bodyPr>
          <a:lstStyle/>
          <a:p>
            <a:r>
              <a:rPr lang="en-US" dirty="0" smtClean="0">
                <a:solidFill>
                  <a:schemeClr val="bg1"/>
                </a:solidFill>
              </a:rPr>
              <a:t>Larson 1981</a:t>
            </a:r>
            <a:endParaRPr lang="en-US" dirty="0">
              <a:solidFill>
                <a:schemeClr val="bg1"/>
              </a:solidFill>
            </a:endParaRPr>
          </a:p>
        </p:txBody>
      </p:sp>
      <p:sp>
        <p:nvSpPr>
          <p:cNvPr id="6" name="TextBox 5"/>
          <p:cNvSpPr txBox="1"/>
          <p:nvPr/>
        </p:nvSpPr>
        <p:spPr>
          <a:xfrm>
            <a:off x="457200" y="5644737"/>
            <a:ext cx="1797688" cy="584776"/>
          </a:xfrm>
          <a:prstGeom prst="rect">
            <a:avLst/>
          </a:prstGeom>
          <a:noFill/>
        </p:spPr>
        <p:txBody>
          <a:bodyPr wrap="none" rtlCol="0">
            <a:spAutoFit/>
          </a:bodyPr>
          <a:lstStyle/>
          <a:p>
            <a:r>
              <a:rPr lang="en-US" sz="3200" dirty="0" smtClean="0"/>
              <a:t>Scaling is: </a:t>
            </a:r>
            <a:endParaRPr lang="en-US" sz="3200" dirty="0"/>
          </a:p>
        </p:txBody>
      </p:sp>
      <p:pic>
        <p:nvPicPr>
          <p:cNvPr id="3" name="Picture 2"/>
          <p:cNvPicPr>
            <a:picLocks noChangeAspect="1"/>
          </p:cNvPicPr>
          <p:nvPr/>
        </p:nvPicPr>
        <p:blipFill>
          <a:blip r:embed="rId4"/>
          <a:stretch>
            <a:fillRect/>
          </a:stretch>
        </p:blipFill>
        <p:spPr>
          <a:xfrm>
            <a:off x="2254888" y="5644737"/>
            <a:ext cx="1714500" cy="444500"/>
          </a:xfrm>
          <a:prstGeom prst="rect">
            <a:avLst/>
          </a:prstGeom>
        </p:spPr>
      </p:pic>
      <p:sp>
        <p:nvSpPr>
          <p:cNvPr id="7" name="TextBox 6"/>
          <p:cNvSpPr txBox="1"/>
          <p:nvPr/>
        </p:nvSpPr>
        <p:spPr>
          <a:xfrm>
            <a:off x="897317" y="6378251"/>
            <a:ext cx="3361617" cy="461665"/>
          </a:xfrm>
          <a:prstGeom prst="rect">
            <a:avLst/>
          </a:prstGeom>
          <a:noFill/>
        </p:spPr>
        <p:txBody>
          <a:bodyPr wrap="none" rtlCol="0">
            <a:spAutoFit/>
          </a:bodyPr>
          <a:lstStyle/>
          <a:p>
            <a:r>
              <a:rPr lang="en-US" sz="2400" dirty="0" smtClean="0"/>
              <a:t>Velocity dispersion     size</a:t>
            </a:r>
            <a:endParaRPr lang="en-US" sz="2400" dirty="0"/>
          </a:p>
        </p:txBody>
      </p:sp>
      <p:cxnSp>
        <p:nvCxnSpPr>
          <p:cNvPr id="9" name="Straight Arrow Connector 8"/>
          <p:cNvCxnSpPr/>
          <p:nvPr/>
        </p:nvCxnSpPr>
        <p:spPr>
          <a:xfrm flipV="1">
            <a:off x="1504731" y="6089237"/>
            <a:ext cx="750157" cy="28901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flipV="1">
            <a:off x="3423607" y="6089237"/>
            <a:ext cx="400342" cy="41326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57141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7602"/>
            <a:ext cx="8229600" cy="1143000"/>
          </a:xfrm>
        </p:spPr>
        <p:txBody>
          <a:bodyPr/>
          <a:lstStyle/>
          <a:p>
            <a:r>
              <a:rPr lang="en-US" dirty="0" smtClean="0"/>
              <a:t>Deviations from </a:t>
            </a:r>
            <a:r>
              <a:rPr lang="en-US" dirty="0" err="1" smtClean="0"/>
              <a:t>Larsons</a:t>
            </a:r>
            <a:r>
              <a:rPr lang="en-US" dirty="0" smtClean="0"/>
              <a:t> Law</a:t>
            </a:r>
            <a:endParaRPr lang="en-US" dirty="0"/>
          </a:p>
        </p:txBody>
      </p:sp>
      <p:pic>
        <p:nvPicPr>
          <p:cNvPr id="4" name="Picture 3" descr="Plume_199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5478" y="617477"/>
            <a:ext cx="3801322" cy="4982720"/>
          </a:xfrm>
          <a:prstGeom prst="rect">
            <a:avLst/>
          </a:prstGeom>
        </p:spPr>
      </p:pic>
      <p:sp>
        <p:nvSpPr>
          <p:cNvPr id="5" name="TextBox 4"/>
          <p:cNvSpPr txBox="1"/>
          <p:nvPr/>
        </p:nvSpPr>
        <p:spPr>
          <a:xfrm>
            <a:off x="7208811" y="5341313"/>
            <a:ext cx="1408108" cy="307777"/>
          </a:xfrm>
          <a:prstGeom prst="rect">
            <a:avLst/>
          </a:prstGeom>
          <a:noFill/>
        </p:spPr>
        <p:txBody>
          <a:bodyPr wrap="none" rtlCol="0">
            <a:spAutoFit/>
          </a:bodyPr>
          <a:lstStyle/>
          <a:p>
            <a:r>
              <a:rPr lang="en-US" sz="1400" dirty="0" smtClean="0">
                <a:solidFill>
                  <a:srgbClr val="000000"/>
                </a:solidFill>
              </a:rPr>
              <a:t>Plume et al 1997</a:t>
            </a:r>
            <a:endParaRPr lang="en-US" sz="1400" dirty="0">
              <a:solidFill>
                <a:srgbClr val="000000"/>
              </a:solidFill>
            </a:endParaRPr>
          </a:p>
        </p:txBody>
      </p:sp>
      <p:pic>
        <p:nvPicPr>
          <p:cNvPr id="6" name="Picture 5" descr="Caselli_Myers_95_Fig_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617477"/>
            <a:ext cx="3655181" cy="5201330"/>
          </a:xfrm>
          <a:prstGeom prst="rect">
            <a:avLst/>
          </a:prstGeom>
        </p:spPr>
      </p:pic>
      <p:sp>
        <p:nvSpPr>
          <p:cNvPr id="7" name="TextBox 6"/>
          <p:cNvSpPr txBox="1"/>
          <p:nvPr/>
        </p:nvSpPr>
        <p:spPr>
          <a:xfrm>
            <a:off x="457200" y="5470755"/>
            <a:ext cx="1714670" cy="307777"/>
          </a:xfrm>
          <a:prstGeom prst="rect">
            <a:avLst/>
          </a:prstGeom>
          <a:noFill/>
        </p:spPr>
        <p:txBody>
          <a:bodyPr wrap="none" rtlCol="0">
            <a:spAutoFit/>
          </a:bodyPr>
          <a:lstStyle/>
          <a:p>
            <a:r>
              <a:rPr lang="en-US" sz="1400" dirty="0" err="1" smtClean="0">
                <a:solidFill>
                  <a:srgbClr val="000000"/>
                </a:solidFill>
              </a:rPr>
              <a:t>Caselli</a:t>
            </a:r>
            <a:r>
              <a:rPr lang="en-US" sz="1400" dirty="0" smtClean="0">
                <a:solidFill>
                  <a:srgbClr val="000000"/>
                </a:solidFill>
              </a:rPr>
              <a:t> &amp; Myers 1995</a:t>
            </a:r>
            <a:endParaRPr lang="en-US" sz="1400" dirty="0">
              <a:solidFill>
                <a:srgbClr val="000000"/>
              </a:solidFill>
            </a:endParaRPr>
          </a:p>
        </p:txBody>
      </p:sp>
      <p:sp>
        <p:nvSpPr>
          <p:cNvPr id="8" name="TextBox 7"/>
          <p:cNvSpPr txBox="1"/>
          <p:nvPr/>
        </p:nvSpPr>
        <p:spPr>
          <a:xfrm>
            <a:off x="417043" y="5794320"/>
            <a:ext cx="8019919" cy="523220"/>
          </a:xfrm>
          <a:prstGeom prst="rect">
            <a:avLst/>
          </a:prstGeom>
          <a:noFill/>
        </p:spPr>
        <p:txBody>
          <a:bodyPr wrap="none" rtlCol="0">
            <a:spAutoFit/>
          </a:bodyPr>
          <a:lstStyle/>
          <a:p>
            <a:r>
              <a:rPr lang="en-US" sz="2800" dirty="0" smtClean="0"/>
              <a:t>Velocity is not given by Larson’s law for massive cores</a:t>
            </a:r>
            <a:endParaRPr lang="en-US" sz="2800" dirty="0"/>
          </a:p>
        </p:txBody>
      </p:sp>
    </p:spTree>
    <p:extLst>
      <p:ext uri="{BB962C8B-B14F-4D97-AF65-F5344CB8AC3E}">
        <p14:creationId xmlns:p14="http://schemas.microsoft.com/office/powerpoint/2010/main" val="2273552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9542"/>
            <a:ext cx="8229600" cy="1143000"/>
          </a:xfrm>
        </p:spPr>
        <p:txBody>
          <a:bodyPr/>
          <a:lstStyle/>
          <a:p>
            <a:r>
              <a:rPr lang="en-US" dirty="0" smtClean="0"/>
              <a:t>How fast do stars form?</a:t>
            </a:r>
            <a:endParaRPr lang="en-US" dirty="0"/>
          </a:p>
        </p:txBody>
      </p:sp>
      <p:sp>
        <p:nvSpPr>
          <p:cNvPr id="7" name="TextBox 6"/>
          <p:cNvSpPr txBox="1"/>
          <p:nvPr/>
        </p:nvSpPr>
        <p:spPr>
          <a:xfrm>
            <a:off x="278993" y="1914654"/>
            <a:ext cx="1544012" cy="523220"/>
          </a:xfrm>
          <a:prstGeom prst="rect">
            <a:avLst/>
          </a:prstGeom>
          <a:noFill/>
        </p:spPr>
        <p:txBody>
          <a:bodyPr wrap="none" rtlCol="0">
            <a:spAutoFit/>
          </a:bodyPr>
          <a:lstStyle/>
          <a:p>
            <a:pPr marL="285750" indent="-285750">
              <a:buFont typeface="Arial"/>
              <a:buChar char="•"/>
            </a:pPr>
            <a:r>
              <a:rPr lang="en-US" sz="2800" dirty="0" smtClean="0"/>
              <a:t>Naively</a:t>
            </a:r>
            <a:endParaRPr lang="en-US" sz="2800" baseline="-25000" dirty="0" smtClean="0"/>
          </a:p>
        </p:txBody>
      </p:sp>
      <p:sp>
        <p:nvSpPr>
          <p:cNvPr id="9" name="TextBox 8"/>
          <p:cNvSpPr txBox="1"/>
          <p:nvPr/>
        </p:nvSpPr>
        <p:spPr>
          <a:xfrm>
            <a:off x="278993" y="4952268"/>
            <a:ext cx="1527782" cy="584776"/>
          </a:xfrm>
          <a:prstGeom prst="rect">
            <a:avLst/>
          </a:prstGeom>
          <a:noFill/>
        </p:spPr>
        <p:txBody>
          <a:bodyPr wrap="none" rtlCol="0">
            <a:spAutoFit/>
          </a:bodyPr>
          <a:lstStyle/>
          <a:p>
            <a:r>
              <a:rPr lang="en-US" sz="3200" dirty="0" smtClean="0"/>
              <a:t>Instead:</a:t>
            </a:r>
          </a:p>
        </p:txBody>
      </p:sp>
      <p:pic>
        <p:nvPicPr>
          <p:cNvPr id="11" name="Picture 10"/>
          <p:cNvPicPr>
            <a:picLocks noChangeAspect="1"/>
          </p:cNvPicPr>
          <p:nvPr/>
        </p:nvPicPr>
        <p:blipFill>
          <a:blip r:embed="rId3"/>
          <a:stretch>
            <a:fillRect/>
          </a:stretch>
        </p:blipFill>
        <p:spPr>
          <a:xfrm>
            <a:off x="457200" y="2499430"/>
            <a:ext cx="2104571" cy="817400"/>
          </a:xfrm>
          <a:prstGeom prst="rect">
            <a:avLst/>
          </a:prstGeom>
        </p:spPr>
      </p:pic>
      <p:sp>
        <p:nvSpPr>
          <p:cNvPr id="14" name="TextBox 13"/>
          <p:cNvSpPr txBox="1"/>
          <p:nvPr/>
        </p:nvSpPr>
        <p:spPr>
          <a:xfrm>
            <a:off x="457200" y="4407015"/>
            <a:ext cx="883250" cy="369332"/>
          </a:xfrm>
          <a:prstGeom prst="rect">
            <a:avLst/>
          </a:prstGeom>
          <a:noFill/>
        </p:spPr>
        <p:txBody>
          <a:bodyPr wrap="none" rtlCol="0">
            <a:spAutoFit/>
          </a:bodyPr>
          <a:lstStyle/>
          <a:p>
            <a:r>
              <a:rPr lang="en-US" dirty="0" smtClean="0"/>
              <a:t>Where: </a:t>
            </a:r>
            <a:endParaRPr lang="en-US" dirty="0"/>
          </a:p>
        </p:txBody>
      </p:sp>
      <p:pic>
        <p:nvPicPr>
          <p:cNvPr id="17" name="Picture 16"/>
          <p:cNvPicPr>
            <a:picLocks noChangeAspect="1"/>
          </p:cNvPicPr>
          <p:nvPr/>
        </p:nvPicPr>
        <p:blipFill>
          <a:blip r:embed="rId4"/>
          <a:stretch>
            <a:fillRect/>
          </a:stretch>
        </p:blipFill>
        <p:spPr>
          <a:xfrm>
            <a:off x="1823005" y="2006074"/>
            <a:ext cx="2679700" cy="431800"/>
          </a:xfrm>
          <a:prstGeom prst="rect">
            <a:avLst/>
          </a:prstGeom>
        </p:spPr>
      </p:pic>
      <p:pic>
        <p:nvPicPr>
          <p:cNvPr id="18" name="Picture 17"/>
          <p:cNvPicPr>
            <a:picLocks noChangeAspect="1"/>
          </p:cNvPicPr>
          <p:nvPr/>
        </p:nvPicPr>
        <p:blipFill>
          <a:blip r:embed="rId5"/>
          <a:stretch>
            <a:fillRect/>
          </a:stretch>
        </p:blipFill>
        <p:spPr>
          <a:xfrm>
            <a:off x="278993" y="5631444"/>
            <a:ext cx="3124200" cy="457200"/>
          </a:xfrm>
          <a:prstGeom prst="rect">
            <a:avLst/>
          </a:prstGeom>
        </p:spPr>
      </p:pic>
      <p:sp>
        <p:nvSpPr>
          <p:cNvPr id="4" name="TextBox 3"/>
          <p:cNvSpPr txBox="1"/>
          <p:nvPr/>
        </p:nvSpPr>
        <p:spPr>
          <a:xfrm>
            <a:off x="7573582" y="6084145"/>
            <a:ext cx="1600431" cy="369332"/>
          </a:xfrm>
          <a:prstGeom prst="rect">
            <a:avLst/>
          </a:prstGeom>
          <a:noFill/>
        </p:spPr>
        <p:txBody>
          <a:bodyPr wrap="none" rtlCol="0">
            <a:spAutoFit/>
          </a:bodyPr>
          <a:lstStyle/>
          <a:p>
            <a:r>
              <a:rPr lang="en-US" dirty="0" err="1" smtClean="0"/>
              <a:t>Kennicutt</a:t>
            </a:r>
            <a:r>
              <a:rPr lang="en-US" dirty="0" smtClean="0"/>
              <a:t> 1998</a:t>
            </a:r>
            <a:endParaRPr lang="en-US" dirty="0"/>
          </a:p>
        </p:txBody>
      </p:sp>
      <p:pic>
        <p:nvPicPr>
          <p:cNvPr id="5" name="Picture 4" descr="Kennicutt_98_Fig_7.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02705" y="1684475"/>
            <a:ext cx="4547287" cy="4451048"/>
          </a:xfrm>
          <a:prstGeom prst="rect">
            <a:avLst/>
          </a:prstGeom>
        </p:spPr>
      </p:pic>
      <p:sp>
        <p:nvSpPr>
          <p:cNvPr id="3" name="TextBox 2"/>
          <p:cNvSpPr txBox="1"/>
          <p:nvPr/>
        </p:nvSpPr>
        <p:spPr>
          <a:xfrm>
            <a:off x="298621" y="6080363"/>
            <a:ext cx="4526299" cy="646331"/>
          </a:xfrm>
          <a:prstGeom prst="rect">
            <a:avLst/>
          </a:prstGeom>
          <a:noFill/>
        </p:spPr>
        <p:txBody>
          <a:bodyPr wrap="none" rtlCol="0">
            <a:spAutoFit/>
          </a:bodyPr>
          <a:lstStyle/>
          <a:p>
            <a:r>
              <a:rPr lang="en-US" sz="3600" dirty="0" smtClean="0"/>
              <a:t>Star formation is slow !</a:t>
            </a:r>
            <a:endParaRPr lang="en-US" sz="3600" dirty="0"/>
          </a:p>
        </p:txBody>
      </p:sp>
      <p:pic>
        <p:nvPicPr>
          <p:cNvPr id="6" name="Picture 5"/>
          <p:cNvPicPr>
            <a:picLocks noChangeAspect="1"/>
          </p:cNvPicPr>
          <p:nvPr/>
        </p:nvPicPr>
        <p:blipFill>
          <a:blip r:embed="rId7"/>
          <a:stretch>
            <a:fillRect/>
          </a:stretch>
        </p:blipFill>
        <p:spPr>
          <a:xfrm>
            <a:off x="581225" y="3484232"/>
            <a:ext cx="2451100" cy="635000"/>
          </a:xfrm>
          <a:prstGeom prst="rect">
            <a:avLst/>
          </a:prstGeom>
        </p:spPr>
      </p:pic>
      <p:pic>
        <p:nvPicPr>
          <p:cNvPr id="8" name="Picture 7"/>
          <p:cNvPicPr>
            <a:picLocks noChangeAspect="1"/>
          </p:cNvPicPr>
          <p:nvPr/>
        </p:nvPicPr>
        <p:blipFill>
          <a:blip r:embed="rId8"/>
          <a:stretch>
            <a:fillRect/>
          </a:stretch>
        </p:blipFill>
        <p:spPr>
          <a:xfrm>
            <a:off x="1583871" y="4446147"/>
            <a:ext cx="977900" cy="330200"/>
          </a:xfrm>
          <a:prstGeom prst="rect">
            <a:avLst/>
          </a:prstGeom>
        </p:spPr>
      </p:pic>
      <p:pic>
        <p:nvPicPr>
          <p:cNvPr id="16" name="Picture 15"/>
          <p:cNvPicPr>
            <a:picLocks noChangeAspect="1"/>
          </p:cNvPicPr>
          <p:nvPr/>
        </p:nvPicPr>
        <p:blipFill>
          <a:blip r:embed="rId9"/>
          <a:stretch>
            <a:fillRect/>
          </a:stretch>
        </p:blipFill>
        <p:spPr>
          <a:xfrm>
            <a:off x="1823005" y="5039711"/>
            <a:ext cx="1816100" cy="330200"/>
          </a:xfrm>
          <a:prstGeom prst="rect">
            <a:avLst/>
          </a:prstGeom>
        </p:spPr>
      </p:pic>
      <p:sp>
        <p:nvSpPr>
          <p:cNvPr id="19" name="TextBox 18"/>
          <p:cNvSpPr txBox="1"/>
          <p:nvPr/>
        </p:nvSpPr>
        <p:spPr>
          <a:xfrm>
            <a:off x="278993" y="1019815"/>
            <a:ext cx="8220921" cy="584776"/>
          </a:xfrm>
          <a:prstGeom prst="rect">
            <a:avLst/>
          </a:prstGeom>
          <a:noFill/>
        </p:spPr>
        <p:txBody>
          <a:bodyPr wrap="none" rtlCol="0">
            <a:spAutoFit/>
          </a:bodyPr>
          <a:lstStyle/>
          <a:p>
            <a:r>
              <a:rPr lang="en-US" sz="3200" dirty="0" smtClean="0"/>
              <a:t>Given by </a:t>
            </a:r>
            <a:r>
              <a:rPr lang="en-US" sz="3200" dirty="0" err="1" smtClean="0"/>
              <a:t>Kennicutt</a:t>
            </a:r>
            <a:r>
              <a:rPr lang="en-US" sz="3200" dirty="0" smtClean="0"/>
              <a:t>-Schmidt law on galaxy scales</a:t>
            </a:r>
            <a:endParaRPr lang="en-US" sz="3200" dirty="0"/>
          </a:p>
        </p:txBody>
      </p:sp>
    </p:spTree>
    <p:extLst>
      <p:ext uri="{BB962C8B-B14F-4D97-AF65-F5344CB8AC3E}">
        <p14:creationId xmlns:p14="http://schemas.microsoft.com/office/powerpoint/2010/main" val="5866676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dissolve">
                                      <p:cBhvr>
                                        <p:cTn id="10" dur="500"/>
                                        <p:tgtEl>
                                          <p:spTgt spid="16"/>
                                        </p:tgtEl>
                                      </p:cBhvr>
                                    </p:animEffect>
                                  </p:childTnLst>
                                </p:cTn>
                              </p:par>
                              <p:par>
                                <p:cTn id="11" presetID="9"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dissolve">
                                      <p:cBhvr>
                                        <p:cTn id="13" dur="500"/>
                                        <p:tgtEl>
                                          <p:spTgt spid="18"/>
                                        </p:tgtEl>
                                      </p:cBhvr>
                                    </p:animEffect>
                                  </p:childTnLst>
                                </p:cTn>
                              </p:par>
                              <p:par>
                                <p:cTn id="14" presetID="9" presetClass="entr" presetSubtype="0" fill="hold" grpId="1"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dissolv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3"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Shape 69"/>
          <p:cNvSpPr>
            <a:spLocks noGrp="1"/>
          </p:cNvSpPr>
          <p:nvPr>
            <p:ph type="title"/>
          </p:nvPr>
        </p:nvSpPr>
        <p:spPr>
          <a:prstGeom prst="rect">
            <a:avLst/>
          </a:prstGeom>
        </p:spPr>
        <p:txBody>
          <a:bodyPr>
            <a:normAutofit fontScale="90000"/>
          </a:bodyPr>
          <a:lstStyle>
            <a:lvl1pPr defTabSz="490727">
              <a:defRPr sz="6719"/>
            </a:lvl1pPr>
          </a:lstStyle>
          <a:p>
            <a:pPr lvl="0">
              <a:defRPr sz="1800">
                <a:solidFill>
                  <a:srgbClr val="000000"/>
                </a:solidFill>
              </a:defRPr>
            </a:pPr>
            <a:r>
              <a:rPr sz="4700">
                <a:solidFill>
                  <a:srgbClr val="FFFFFF"/>
                </a:solidFill>
              </a:rPr>
              <a:t>Is star formation slow on GMC or smaller scales?</a:t>
            </a:r>
          </a:p>
        </p:txBody>
      </p:sp>
      <p:pic>
        <p:nvPicPr>
          <p:cNvPr id="70" name="sfrff_ff_fir_gmc_m.png"/>
          <p:cNvPicPr/>
          <p:nvPr/>
        </p:nvPicPr>
        <p:blipFill>
          <a:blip r:embed="rId3">
            <a:extLst/>
          </a:blip>
          <a:srcRect t="5352" b="5352"/>
          <a:stretch>
            <a:fillRect/>
          </a:stretch>
        </p:blipFill>
        <p:spPr>
          <a:xfrm>
            <a:off x="4602975" y="1724306"/>
            <a:ext cx="4295602" cy="2876824"/>
          </a:xfrm>
          <a:prstGeom prst="rect">
            <a:avLst/>
          </a:prstGeom>
          <a:ln w="12700">
            <a:miter lim="400000"/>
          </a:ln>
        </p:spPr>
      </p:pic>
      <p:pic>
        <p:nvPicPr>
          <p:cNvPr id="71" name="Krumholz_Tan_eps_ff_2007.png"/>
          <p:cNvPicPr/>
          <p:nvPr/>
        </p:nvPicPr>
        <p:blipFill>
          <a:blip r:embed="rId4">
            <a:extLst/>
          </a:blip>
          <a:srcRect l="1277" r="3848"/>
          <a:stretch>
            <a:fillRect/>
          </a:stretch>
        </p:blipFill>
        <p:spPr>
          <a:xfrm>
            <a:off x="349924" y="1724306"/>
            <a:ext cx="4016993" cy="2876631"/>
          </a:xfrm>
          <a:prstGeom prst="rect">
            <a:avLst/>
          </a:prstGeom>
          <a:ln w="12700">
            <a:miter lim="400000"/>
          </a:ln>
        </p:spPr>
      </p:pic>
      <p:sp>
        <p:nvSpPr>
          <p:cNvPr id="72" name="Shape 72"/>
          <p:cNvSpPr/>
          <p:nvPr/>
        </p:nvSpPr>
        <p:spPr>
          <a:xfrm>
            <a:off x="4984132" y="4624585"/>
            <a:ext cx="3304593"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a:solidFill>
                  <a:srgbClr val="FFFFFF"/>
                </a:solidFill>
              </a:rPr>
              <a:t>Mivelles-Deschene, Murray, &amp; Lee (2016)</a:t>
            </a:r>
          </a:p>
        </p:txBody>
      </p:sp>
      <p:sp>
        <p:nvSpPr>
          <p:cNvPr id="73" name="Shape 73"/>
          <p:cNvSpPr/>
          <p:nvPr/>
        </p:nvSpPr>
        <p:spPr>
          <a:xfrm>
            <a:off x="835261" y="4624585"/>
            <a:ext cx="2867769"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a:solidFill>
                  <a:srgbClr val="FFFFFF"/>
                </a:solidFill>
              </a:rPr>
              <a:t>Krumholz &amp; Tan (2007) ApJ 654 304 </a:t>
            </a:r>
          </a:p>
        </p:txBody>
      </p:sp>
      <p:sp>
        <p:nvSpPr>
          <p:cNvPr id="2" name="TextBox 1"/>
          <p:cNvSpPr txBox="1"/>
          <p:nvPr/>
        </p:nvSpPr>
        <p:spPr>
          <a:xfrm>
            <a:off x="349924" y="5229694"/>
            <a:ext cx="3031599" cy="646331"/>
          </a:xfrm>
          <a:prstGeom prst="rect">
            <a:avLst/>
          </a:prstGeom>
          <a:noFill/>
        </p:spPr>
        <p:txBody>
          <a:bodyPr wrap="none" rtlCol="0">
            <a:spAutoFit/>
          </a:bodyPr>
          <a:lstStyle/>
          <a:p>
            <a:pPr marL="285750" indent="-285750">
              <a:buFont typeface="Arial"/>
              <a:buChar char="•"/>
            </a:pPr>
            <a:r>
              <a:rPr lang="en-US" dirty="0" smtClean="0"/>
              <a:t>SFE independent of density</a:t>
            </a:r>
          </a:p>
          <a:p>
            <a:pPr marL="285750" indent="-285750">
              <a:buFont typeface="Arial"/>
              <a:buChar char="•"/>
            </a:pPr>
            <a:r>
              <a:rPr lang="en-US" dirty="0" smtClean="0"/>
              <a:t>Claim little scatter in SFE</a:t>
            </a:r>
            <a:endParaRPr lang="en-US" dirty="0"/>
          </a:p>
        </p:txBody>
      </p:sp>
      <p:sp>
        <p:nvSpPr>
          <p:cNvPr id="3" name="TextBox 2"/>
          <p:cNvSpPr txBox="1"/>
          <p:nvPr/>
        </p:nvSpPr>
        <p:spPr>
          <a:xfrm>
            <a:off x="4602975" y="5229694"/>
            <a:ext cx="3570208" cy="369332"/>
          </a:xfrm>
          <a:prstGeom prst="rect">
            <a:avLst/>
          </a:prstGeom>
          <a:noFill/>
        </p:spPr>
        <p:txBody>
          <a:bodyPr wrap="none" rtlCol="0">
            <a:spAutoFit/>
          </a:bodyPr>
          <a:lstStyle/>
          <a:p>
            <a:pPr marL="285750" indent="-285750">
              <a:buFont typeface="Arial"/>
              <a:buChar char="•"/>
            </a:pPr>
            <a:r>
              <a:rPr lang="en-US" dirty="0" smtClean="0"/>
              <a:t>Large scatter in SFE </a:t>
            </a:r>
            <a:r>
              <a:rPr lang="en-US" dirty="0" err="1" smtClean="0"/>
              <a:t>vs</a:t>
            </a:r>
            <a:r>
              <a:rPr lang="en-US" dirty="0" smtClean="0"/>
              <a:t> GMC mass</a:t>
            </a:r>
            <a:endParaRPr lang="en-US" dirty="0"/>
          </a:p>
        </p:txBody>
      </p:sp>
    </p:spTree>
    <p:extLst>
      <p:ext uri="{BB962C8B-B14F-4D97-AF65-F5344CB8AC3E}">
        <p14:creationId xmlns:p14="http://schemas.microsoft.com/office/powerpoint/2010/main" val="226136371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Star Formation so slow?</a:t>
            </a:r>
            <a:endParaRPr lang="en-US" dirty="0"/>
          </a:p>
        </p:txBody>
      </p:sp>
      <p:sp>
        <p:nvSpPr>
          <p:cNvPr id="3" name="Content Placeholder 2"/>
          <p:cNvSpPr>
            <a:spLocks noGrp="1"/>
          </p:cNvSpPr>
          <p:nvPr>
            <p:ph idx="1"/>
          </p:nvPr>
        </p:nvSpPr>
        <p:spPr/>
        <p:txBody>
          <a:bodyPr>
            <a:normAutofit/>
          </a:bodyPr>
          <a:lstStyle/>
          <a:p>
            <a:r>
              <a:rPr lang="en-US" dirty="0" smtClean="0"/>
              <a:t>Thermal pressure support HSE (Larson 69; </a:t>
            </a:r>
            <a:r>
              <a:rPr lang="en-US" dirty="0" err="1" smtClean="0"/>
              <a:t>Penston</a:t>
            </a:r>
            <a:r>
              <a:rPr lang="en-US" dirty="0" smtClean="0"/>
              <a:t> 69; </a:t>
            </a:r>
            <a:r>
              <a:rPr lang="en-US" dirty="0" err="1" smtClean="0"/>
              <a:t>Shu</a:t>
            </a:r>
            <a:r>
              <a:rPr lang="en-US" dirty="0" smtClean="0"/>
              <a:t> 77)</a:t>
            </a:r>
          </a:p>
          <a:p>
            <a:r>
              <a:rPr lang="en-US" dirty="0" smtClean="0"/>
              <a:t>Magnetic pressure support</a:t>
            </a:r>
          </a:p>
          <a:p>
            <a:r>
              <a:rPr lang="en-US" dirty="0" smtClean="0"/>
              <a:t>Turbulent pressure support HSE (Myers; McLaughlin; McKee &amp; Tan)</a:t>
            </a:r>
          </a:p>
          <a:p>
            <a:r>
              <a:rPr lang="en-US" dirty="0" smtClean="0"/>
              <a:t>Turbulence (</a:t>
            </a:r>
            <a:r>
              <a:rPr lang="en-US" dirty="0" err="1" smtClean="0"/>
              <a:t>Padoan</a:t>
            </a:r>
            <a:r>
              <a:rPr lang="en-US" dirty="0" smtClean="0"/>
              <a:t> &amp; </a:t>
            </a:r>
            <a:r>
              <a:rPr lang="en-US" dirty="0" err="1" smtClean="0"/>
              <a:t>Nordlund</a:t>
            </a:r>
            <a:r>
              <a:rPr lang="en-US" dirty="0" smtClean="0"/>
              <a:t>; </a:t>
            </a:r>
            <a:r>
              <a:rPr lang="en-US" dirty="0" err="1" smtClean="0"/>
              <a:t>Krumholz</a:t>
            </a:r>
            <a:r>
              <a:rPr lang="en-US" dirty="0" smtClean="0"/>
              <a:t> &amp; McKee)</a:t>
            </a:r>
          </a:p>
          <a:p>
            <a:r>
              <a:rPr lang="en-US" dirty="0" smtClean="0"/>
              <a:t>Stellar Feedback</a:t>
            </a:r>
          </a:p>
        </p:txBody>
      </p:sp>
    </p:spTree>
    <p:extLst>
      <p:ext uri="{BB962C8B-B14F-4D97-AF65-F5344CB8AC3E}">
        <p14:creationId xmlns:p14="http://schemas.microsoft.com/office/powerpoint/2010/main" val="10694246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18185</TotalTime>
  <Words>2313</Words>
  <Application>Microsoft Macintosh PowerPoint</Application>
  <PresentationFormat>On-screen Show (4:3)</PresentationFormat>
  <Paragraphs>278</Paragraphs>
  <Slides>49</Slides>
  <Notes>29</Notes>
  <HiddenSlides>7</HiddenSlides>
  <MMClips>0</MMClip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 Black </vt:lpstr>
      <vt:lpstr>Turbulent Star Formation In Gravitationally Bound Clouds </vt:lpstr>
      <vt:lpstr>Outline</vt:lpstr>
      <vt:lpstr>Where do Stars form?</vt:lpstr>
      <vt:lpstr>Stars form in Giant Molecular Clouds</vt:lpstr>
      <vt:lpstr>Cloud Size, Line-width Relation</vt:lpstr>
      <vt:lpstr>Deviations from Larsons Law</vt:lpstr>
      <vt:lpstr>How fast do stars form?</vt:lpstr>
      <vt:lpstr>Is star formation slow on GMC or smaller scales?</vt:lpstr>
      <vt:lpstr>Why is Star Formation so slow?</vt:lpstr>
      <vt:lpstr>Early analytic theories of star formation</vt:lpstr>
      <vt:lpstr>Myers &amp; Fuller 92; McLaughlin &amp; Pudritz 97; McKee &amp; Tan 03</vt:lpstr>
      <vt:lpstr>Murray and Chang 15</vt:lpstr>
      <vt:lpstr>Predictions of Murray and Chang 15 I</vt:lpstr>
      <vt:lpstr>Predictions of Murray and Chang 15 II</vt:lpstr>
      <vt:lpstr>Predictions of Murray and Chang 15 III</vt:lpstr>
      <vt:lpstr>Adiabatic Heating in Turbulence</vt:lpstr>
      <vt:lpstr>Numerical Simulations to test those theories</vt:lpstr>
      <vt:lpstr>Results I</vt:lpstr>
      <vt:lpstr>PowerPoint Presentation</vt:lpstr>
      <vt:lpstr>Results I</vt:lpstr>
      <vt:lpstr>PowerPoint Presentation</vt:lpstr>
      <vt:lpstr>Results I</vt:lpstr>
      <vt:lpstr>PowerPoint Presentation</vt:lpstr>
      <vt:lpstr>Adiabatic Heating in Turbulence</vt:lpstr>
      <vt:lpstr>PowerPoint Presentation</vt:lpstr>
      <vt:lpstr>Results II</vt:lpstr>
      <vt:lpstr>PowerPoint Presentation</vt:lpstr>
      <vt:lpstr>Results II</vt:lpstr>
      <vt:lpstr>The Stellar Disk</vt:lpstr>
      <vt:lpstr>Hydro - SFE</vt:lpstr>
      <vt:lpstr>Why does M(t) ≈ t2?</vt:lpstr>
      <vt:lpstr>PowerPoint Presentation</vt:lpstr>
      <vt:lpstr>Protostellar Feedback &amp; Hydro -  Density</vt:lpstr>
      <vt:lpstr>Jet SFE vs m_jet</vt:lpstr>
      <vt:lpstr>PowerPoint Presentation</vt:lpstr>
      <vt:lpstr>Li et al. 2017</vt:lpstr>
      <vt:lpstr>Implications</vt:lpstr>
      <vt:lpstr>Conclusion I</vt:lpstr>
      <vt:lpstr>Conclusion II</vt:lpstr>
      <vt:lpstr>Future Work</vt:lpstr>
      <vt:lpstr>Run of Density with Magnetic Fields</vt:lpstr>
      <vt:lpstr>Velocities</vt:lpstr>
      <vt:lpstr>SFE</vt:lpstr>
      <vt:lpstr>Wang et al. 2010</vt:lpstr>
      <vt:lpstr>Larson; Penston; Shu Solution eqns</vt:lpstr>
      <vt:lpstr>Myers &amp; Fuller; McLaughlin &amp; Pudritz; McKee &amp; Tan Solution eqns</vt:lpstr>
      <vt:lpstr>Breakup of Turbulent Velocity</vt:lpstr>
      <vt:lpstr>The Spherical Inflow Assumption</vt:lpstr>
      <vt:lpstr>Velocity Profile Agregate</vt:lpstr>
    </vt:vector>
  </TitlesOfParts>
  <Company>UW-Milwaukee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Murray</dc:creator>
  <cp:lastModifiedBy>Daniel Murray</cp:lastModifiedBy>
  <cp:revision>242</cp:revision>
  <dcterms:created xsi:type="dcterms:W3CDTF">2015-10-10T23:44:15Z</dcterms:created>
  <dcterms:modified xsi:type="dcterms:W3CDTF">2018-04-10T22:21:05Z</dcterms:modified>
</cp:coreProperties>
</file>